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3" r:id="rId3"/>
    <p:sldId id="257" r:id="rId4"/>
    <p:sldId id="258" r:id="rId5"/>
    <p:sldId id="301" r:id="rId6"/>
    <p:sldId id="259" r:id="rId7"/>
    <p:sldId id="260" r:id="rId8"/>
    <p:sldId id="261" r:id="rId9"/>
    <p:sldId id="274" r:id="rId10"/>
    <p:sldId id="275" r:id="rId11"/>
    <p:sldId id="302" r:id="rId12"/>
    <p:sldId id="303" r:id="rId13"/>
    <p:sldId id="304" r:id="rId14"/>
    <p:sldId id="262" r:id="rId15"/>
    <p:sldId id="305" r:id="rId16"/>
    <p:sldId id="306" r:id="rId17"/>
    <p:sldId id="307" r:id="rId18"/>
    <p:sldId id="308" r:id="rId19"/>
    <p:sldId id="271" r:id="rId20"/>
    <p:sldId id="272" r:id="rId21"/>
    <p:sldId id="309" r:id="rId22"/>
    <p:sldId id="310" r:id="rId23"/>
    <p:sldId id="276" r:id="rId24"/>
    <p:sldId id="277" r:id="rId25"/>
    <p:sldId id="279" r:id="rId26"/>
    <p:sldId id="311" r:id="rId27"/>
    <p:sldId id="278" r:id="rId28"/>
    <p:sldId id="312" r:id="rId29"/>
    <p:sldId id="280" r:id="rId30"/>
    <p:sldId id="281" r:id="rId31"/>
    <p:sldId id="313" r:id="rId32"/>
    <p:sldId id="314" r:id="rId33"/>
    <p:sldId id="315" r:id="rId34"/>
    <p:sldId id="316" r:id="rId35"/>
    <p:sldId id="282" r:id="rId36"/>
    <p:sldId id="283" r:id="rId37"/>
    <p:sldId id="317" r:id="rId38"/>
    <p:sldId id="318" r:id="rId39"/>
    <p:sldId id="319" r:id="rId40"/>
    <p:sldId id="320" r:id="rId41"/>
    <p:sldId id="322" r:id="rId42"/>
    <p:sldId id="321" r:id="rId43"/>
    <p:sldId id="323" r:id="rId44"/>
    <p:sldId id="32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4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64422-BE09-C448-B190-1E4460349C64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CDCAE-0D45-BD44-8D06-359A2687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5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CDCAE-0D45-BD44-8D06-359A268730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CDCAE-0D45-BD44-8D06-359A268730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CDCAE-0D45-BD44-8D06-359A268730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CDCAE-0D45-BD44-8D06-359A268730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9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CDCAE-0D45-BD44-8D06-359A268730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4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61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4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6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1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9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D5F0B-B4F0-6142-918A-A04A26FE1229}" type="datetimeFigureOut">
              <a:rPr lang="en-US" smtClean="0"/>
              <a:t>2015-01-27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361" y="234698"/>
            <a:ext cx="7772400" cy="8973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Thermochemistry</a:t>
            </a:r>
            <a:b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</a:br>
            <a:endParaRPr lang="en-US" sz="24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5361" y="1108079"/>
            <a:ext cx="8186287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latin typeface="Arial"/>
                <a:cs typeface="Arial"/>
              </a:rPr>
              <a:t>Understanding Heats of Reaction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Energy </a:t>
            </a:r>
            <a:r>
              <a:rPr lang="en-US" sz="2400" dirty="0">
                <a:latin typeface="Arial"/>
                <a:cs typeface="Arial"/>
              </a:rPr>
              <a:t>and Its </a:t>
            </a:r>
            <a:r>
              <a:rPr lang="en-US" sz="2400" dirty="0" smtClean="0">
                <a:latin typeface="Arial"/>
                <a:cs typeface="Arial"/>
              </a:rPr>
              <a:t>Units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Heat </a:t>
            </a:r>
            <a:r>
              <a:rPr lang="en-US" sz="2400" dirty="0">
                <a:latin typeface="Arial"/>
                <a:cs typeface="Arial"/>
              </a:rPr>
              <a:t>of </a:t>
            </a:r>
            <a:r>
              <a:rPr lang="en-US" sz="2400" dirty="0" smtClean="0">
                <a:latin typeface="Arial"/>
                <a:cs typeface="Arial"/>
              </a:rPr>
              <a:t>Reaction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Enthalpy </a:t>
            </a:r>
            <a:r>
              <a:rPr lang="en-US" sz="2400" dirty="0">
                <a:latin typeface="Arial"/>
                <a:cs typeface="Arial"/>
              </a:rPr>
              <a:t>and Enthalpy </a:t>
            </a:r>
            <a:r>
              <a:rPr lang="en-US" sz="2400" dirty="0" smtClean="0">
                <a:latin typeface="Arial"/>
                <a:cs typeface="Arial"/>
              </a:rPr>
              <a:t>Change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Thermochemical Equations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Applying </a:t>
            </a:r>
            <a:r>
              <a:rPr lang="en-US" sz="2400" dirty="0">
                <a:latin typeface="Arial"/>
                <a:cs typeface="Arial"/>
              </a:rPr>
              <a:t>Stoichiometry to Heats </a:t>
            </a:r>
            <a:r>
              <a:rPr lang="en-US" sz="2400" dirty="0" smtClean="0">
                <a:latin typeface="Arial"/>
                <a:cs typeface="Arial"/>
              </a:rPr>
              <a:t>of Reaction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Measuring </a:t>
            </a:r>
            <a:r>
              <a:rPr lang="en-US" sz="2400" dirty="0">
                <a:latin typeface="Arial"/>
                <a:cs typeface="Arial"/>
              </a:rPr>
              <a:t>Heats of Reaction</a:t>
            </a:r>
          </a:p>
          <a:p>
            <a:pPr>
              <a:lnSpc>
                <a:spcPct val="120000"/>
              </a:lnSpc>
            </a:pPr>
            <a:endParaRPr lang="en-US" sz="12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Arial"/>
                <a:cs typeface="Arial"/>
              </a:rPr>
              <a:t>Using </a:t>
            </a:r>
            <a:r>
              <a:rPr lang="en-US" sz="2400" b="1" dirty="0">
                <a:latin typeface="Arial"/>
                <a:cs typeface="Arial"/>
              </a:rPr>
              <a:t>Heats of </a:t>
            </a:r>
            <a:r>
              <a:rPr lang="en-US" sz="2400" b="1" dirty="0" smtClean="0">
                <a:latin typeface="Arial"/>
                <a:cs typeface="Arial"/>
              </a:rPr>
              <a:t>Reaction</a:t>
            </a:r>
            <a:endParaRPr lang="en-US" sz="2400" b="1" dirty="0">
              <a:latin typeface="Arial"/>
              <a:cs typeface="Arial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Hess’s Law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Standard </a:t>
            </a:r>
            <a:r>
              <a:rPr lang="en-US" sz="2400" dirty="0">
                <a:latin typeface="Arial"/>
                <a:cs typeface="Arial"/>
              </a:rPr>
              <a:t>Enthalpies of </a:t>
            </a:r>
            <a:r>
              <a:rPr lang="en-US" sz="2400" dirty="0" smtClean="0">
                <a:latin typeface="Arial"/>
                <a:cs typeface="Arial"/>
              </a:rPr>
              <a:t>Formation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Fuels</a:t>
            </a:r>
            <a:r>
              <a:rPr lang="en-US" sz="2400" dirty="0">
                <a:latin typeface="Arial"/>
                <a:cs typeface="Arial"/>
              </a:rPr>
              <a:t>—Foods, Commercial Fuels, </a:t>
            </a:r>
            <a:r>
              <a:rPr lang="en-US" sz="2400" dirty="0" smtClean="0">
                <a:latin typeface="Arial"/>
                <a:cs typeface="Arial"/>
              </a:rPr>
              <a:t>and Rocket </a:t>
            </a:r>
            <a:r>
              <a:rPr lang="en-US" sz="2400" dirty="0">
                <a:latin typeface="Arial"/>
                <a:cs typeface="Arial"/>
              </a:rPr>
              <a:t>Fuels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264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17" y="1265000"/>
            <a:ext cx="8638732" cy="120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Heat is defined as </a:t>
            </a:r>
            <a:r>
              <a:rPr lang="en-US" sz="2200" i="1" dirty="0">
                <a:latin typeface="Arial"/>
                <a:cs typeface="Arial"/>
              </a:rPr>
              <a:t>the energy that flows into or out of a system because of a </a:t>
            </a:r>
            <a:r>
              <a:rPr lang="en-US" sz="2200" i="1" dirty="0" smtClean="0">
                <a:latin typeface="Arial"/>
                <a:cs typeface="Arial"/>
              </a:rPr>
              <a:t>difference in </a:t>
            </a:r>
            <a:r>
              <a:rPr lang="en-US" sz="2200" i="1" dirty="0">
                <a:latin typeface="Arial"/>
                <a:cs typeface="Arial"/>
              </a:rPr>
              <a:t>temperature between the thermodynamic system and its surroundings</a:t>
            </a:r>
            <a:r>
              <a:rPr lang="en-US" sz="2200" i="1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94" y="2322399"/>
            <a:ext cx="2658342" cy="44542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9965" y="391511"/>
            <a:ext cx="828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Heat &amp; Thermodynamic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S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ystem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2992" y="2681483"/>
            <a:ext cx="5040596" cy="3641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As long as a system and </a:t>
            </a:r>
            <a:r>
              <a:rPr lang="en-US" sz="2200" dirty="0" smtClean="0">
                <a:latin typeface="Arial"/>
                <a:cs typeface="Arial"/>
              </a:rPr>
              <a:t>surroundings </a:t>
            </a:r>
            <a:r>
              <a:rPr lang="en-US" sz="2200" dirty="0">
                <a:latin typeface="Arial"/>
                <a:cs typeface="Arial"/>
              </a:rPr>
              <a:t>are in thermal </a:t>
            </a:r>
            <a:r>
              <a:rPr lang="en-US" sz="2200" dirty="0" smtClean="0">
                <a:latin typeface="Arial"/>
                <a:cs typeface="Arial"/>
              </a:rPr>
              <a:t>contact, </a:t>
            </a:r>
            <a:r>
              <a:rPr lang="en-US" sz="2200" dirty="0">
                <a:latin typeface="Arial"/>
                <a:cs typeface="Arial"/>
              </a:rPr>
              <a:t>energy (heat) flows between them to establish temperature equality, or </a:t>
            </a:r>
            <a:r>
              <a:rPr lang="en-US" sz="2200" i="1" dirty="0">
                <a:latin typeface="Arial"/>
                <a:cs typeface="Arial"/>
              </a:rPr>
              <a:t>thermal equilibrium. </a:t>
            </a:r>
            <a:endParaRPr lang="en-US" sz="22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200" i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Heat </a:t>
            </a:r>
            <a:r>
              <a:rPr lang="en-US" sz="2200" dirty="0">
                <a:latin typeface="Arial"/>
                <a:cs typeface="Arial"/>
              </a:rPr>
              <a:t>flows from a region of higher temperature to one of lower temperature; once the temperatures become equal, heat flow stops.</a:t>
            </a:r>
          </a:p>
        </p:txBody>
      </p:sp>
    </p:spTree>
    <p:extLst>
      <p:ext uri="{BB962C8B-B14F-4D97-AF65-F5344CB8AC3E}">
        <p14:creationId xmlns:p14="http://schemas.microsoft.com/office/powerpoint/2010/main" val="105076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9965" y="391511"/>
            <a:ext cx="828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Heat of Reaction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7899" y="1248843"/>
            <a:ext cx="7938637" cy="553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The heat of reaction (at a given temperature) is </a:t>
            </a:r>
            <a:r>
              <a:rPr lang="en-US" sz="2200" i="1" dirty="0">
                <a:latin typeface="Arial"/>
                <a:cs typeface="Arial"/>
              </a:rPr>
              <a:t>the value of q required to </a:t>
            </a:r>
            <a:r>
              <a:rPr lang="en-US" sz="2200" i="1" dirty="0" smtClean="0">
                <a:latin typeface="Arial"/>
                <a:cs typeface="Arial"/>
              </a:rPr>
              <a:t>return a </a:t>
            </a:r>
            <a:r>
              <a:rPr lang="en-US" sz="2200" i="1" dirty="0">
                <a:latin typeface="Arial"/>
                <a:cs typeface="Arial"/>
              </a:rPr>
              <a:t>system to the given temperature at the completion of the </a:t>
            </a:r>
            <a:r>
              <a:rPr lang="en-US" sz="2200" i="1" dirty="0" smtClean="0">
                <a:latin typeface="Arial"/>
                <a:cs typeface="Arial"/>
              </a:rPr>
              <a:t>reaction.</a:t>
            </a:r>
          </a:p>
          <a:p>
            <a:pPr>
              <a:lnSpc>
                <a:spcPct val="110000"/>
              </a:lnSpc>
            </a:pPr>
            <a:endParaRPr lang="en-US" sz="1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Chemical </a:t>
            </a:r>
            <a:r>
              <a:rPr lang="en-US" sz="2200" dirty="0">
                <a:latin typeface="Arial"/>
                <a:cs typeface="Arial"/>
              </a:rPr>
              <a:t>reactions or physical changes are classified as exothermic or endothermic.</a:t>
            </a:r>
          </a:p>
          <a:p>
            <a:pPr>
              <a:lnSpc>
                <a:spcPct val="110000"/>
              </a:lnSpc>
            </a:pPr>
            <a:endParaRPr lang="en-US" sz="1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An </a:t>
            </a:r>
            <a:r>
              <a:rPr lang="en-US" sz="2200" dirty="0">
                <a:latin typeface="Arial"/>
                <a:cs typeface="Arial"/>
              </a:rPr>
              <a:t>exothermic process is </a:t>
            </a:r>
            <a:r>
              <a:rPr lang="en-US" sz="2200" i="1" dirty="0">
                <a:latin typeface="Arial"/>
                <a:cs typeface="Arial"/>
              </a:rPr>
              <a:t>a chemical reaction or a physical change in which </a:t>
            </a:r>
            <a:r>
              <a:rPr lang="en-US" sz="2200" i="1" dirty="0" smtClean="0">
                <a:latin typeface="Arial"/>
                <a:cs typeface="Arial"/>
              </a:rPr>
              <a:t>heat is </a:t>
            </a:r>
            <a:r>
              <a:rPr lang="en-US" sz="2200" i="1" dirty="0">
                <a:latin typeface="Arial"/>
                <a:cs typeface="Arial"/>
              </a:rPr>
              <a:t>evolved </a:t>
            </a:r>
            <a:r>
              <a:rPr lang="en-US" sz="2200" dirty="0">
                <a:latin typeface="Arial"/>
                <a:cs typeface="Arial"/>
              </a:rPr>
              <a:t>(</a:t>
            </a:r>
            <a:r>
              <a:rPr lang="en-US" sz="2200" i="1" dirty="0">
                <a:latin typeface="Arial"/>
                <a:cs typeface="Arial"/>
              </a:rPr>
              <a:t>q </a:t>
            </a:r>
            <a:r>
              <a:rPr lang="en-US" sz="2200" dirty="0">
                <a:latin typeface="Arial"/>
                <a:cs typeface="Arial"/>
              </a:rPr>
              <a:t>is negative</a:t>
            </a:r>
            <a:r>
              <a:rPr lang="en-US" sz="2200" dirty="0" smtClean="0">
                <a:latin typeface="Arial"/>
                <a:cs typeface="Arial"/>
              </a:rPr>
              <a:t>)</a:t>
            </a:r>
            <a:r>
              <a:rPr lang="en-US" sz="2200" dirty="0">
                <a:latin typeface="Arial"/>
                <a:cs typeface="Arial"/>
              </a:rPr>
              <a:t>.</a:t>
            </a:r>
            <a:r>
              <a:rPr lang="en-US" sz="22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10000"/>
              </a:lnSpc>
            </a:pPr>
            <a:endParaRPr lang="en-US" sz="1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An </a:t>
            </a:r>
            <a:r>
              <a:rPr lang="en-US" sz="2200" dirty="0">
                <a:latin typeface="Arial"/>
                <a:cs typeface="Arial"/>
              </a:rPr>
              <a:t>endothermic process is </a:t>
            </a:r>
            <a:r>
              <a:rPr lang="en-US" sz="2200" i="1" dirty="0">
                <a:latin typeface="Arial"/>
                <a:cs typeface="Arial"/>
              </a:rPr>
              <a:t>a </a:t>
            </a:r>
            <a:r>
              <a:rPr lang="en-US" sz="2200" i="1" dirty="0" smtClean="0">
                <a:latin typeface="Arial"/>
                <a:cs typeface="Arial"/>
              </a:rPr>
              <a:t>chemical reaction </a:t>
            </a:r>
            <a:r>
              <a:rPr lang="en-US" sz="2200" i="1" dirty="0">
                <a:latin typeface="Arial"/>
                <a:cs typeface="Arial"/>
              </a:rPr>
              <a:t>or a physical change in which heat is absorbed </a:t>
            </a:r>
            <a:r>
              <a:rPr lang="en-US" sz="2200" dirty="0">
                <a:latin typeface="Arial"/>
                <a:cs typeface="Arial"/>
              </a:rPr>
              <a:t>(</a:t>
            </a:r>
            <a:r>
              <a:rPr lang="en-US" sz="2200" i="1" dirty="0">
                <a:latin typeface="Arial"/>
                <a:cs typeface="Arial"/>
              </a:rPr>
              <a:t>q </a:t>
            </a:r>
            <a:r>
              <a:rPr lang="en-US" sz="2200" dirty="0">
                <a:latin typeface="Arial"/>
                <a:cs typeface="Arial"/>
              </a:rPr>
              <a:t>is positive)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200" dirty="0" smtClean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Experimentally, in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 exothermic reaction, the reaction flask initially warms;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in the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endothermic reaction, the reaction flask initially cools.</a:t>
            </a:r>
          </a:p>
        </p:txBody>
      </p:sp>
    </p:spTree>
    <p:extLst>
      <p:ext uri="{BB962C8B-B14F-4D97-AF65-F5344CB8AC3E}">
        <p14:creationId xmlns:p14="http://schemas.microsoft.com/office/powerpoint/2010/main" val="300586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9965" y="391511"/>
            <a:ext cx="828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Heat of Reaction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45" y="1739877"/>
            <a:ext cx="4115322" cy="4206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408" y="1821753"/>
            <a:ext cx="3860464" cy="41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6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9965" y="391511"/>
            <a:ext cx="828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Heat of Reaction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0" y="1318690"/>
            <a:ext cx="8661335" cy="54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64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Enthalpy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9" y="2790309"/>
            <a:ext cx="4314927" cy="36728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671" y="1209880"/>
            <a:ext cx="8754969" cy="1052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900" dirty="0">
                <a:latin typeface="Arial"/>
                <a:cs typeface="Arial"/>
              </a:rPr>
              <a:t>There is a property of substances called </a:t>
            </a:r>
            <a:r>
              <a:rPr lang="en-US" sz="1900" dirty="0" smtClean="0">
                <a:latin typeface="Arial"/>
                <a:cs typeface="Arial"/>
              </a:rPr>
              <a:t>enthalpy </a:t>
            </a:r>
            <a:r>
              <a:rPr lang="en-US" sz="1900" dirty="0">
                <a:latin typeface="Arial"/>
                <a:cs typeface="Arial"/>
              </a:rPr>
              <a:t>that is related to </a:t>
            </a:r>
            <a:r>
              <a:rPr lang="en-US" sz="1900" dirty="0" smtClean="0">
                <a:latin typeface="Arial"/>
                <a:cs typeface="Arial"/>
              </a:rPr>
              <a:t>the heat </a:t>
            </a:r>
            <a:r>
              <a:rPr lang="en-US" sz="1900" dirty="0">
                <a:latin typeface="Arial"/>
                <a:cs typeface="Arial"/>
              </a:rPr>
              <a:t>of </a:t>
            </a:r>
            <a:r>
              <a:rPr lang="en-US" sz="1900" dirty="0" smtClean="0">
                <a:latin typeface="Arial"/>
                <a:cs typeface="Arial"/>
              </a:rPr>
              <a:t>reaction </a:t>
            </a:r>
            <a:r>
              <a:rPr lang="en-US" sz="1900" i="1" dirty="0" err="1">
                <a:latin typeface="Arial"/>
                <a:cs typeface="Arial"/>
              </a:rPr>
              <a:t>q</a:t>
            </a:r>
            <a:r>
              <a:rPr lang="en-US" sz="1900" i="1" baseline="-25000" dirty="0" err="1">
                <a:latin typeface="Arial"/>
                <a:cs typeface="Arial"/>
              </a:rPr>
              <a:t>p</a:t>
            </a:r>
            <a:r>
              <a:rPr lang="en-US" sz="1900" dirty="0">
                <a:latin typeface="Arial"/>
                <a:cs typeface="Arial"/>
              </a:rPr>
              <a:t>. Enthalpy (</a:t>
            </a:r>
            <a:r>
              <a:rPr lang="en-US" sz="1900" dirty="0" smtClean="0">
                <a:latin typeface="Arial"/>
                <a:cs typeface="Arial"/>
              </a:rPr>
              <a:t>denoted by </a:t>
            </a:r>
            <a:r>
              <a:rPr lang="en-US" sz="1900" i="1" dirty="0">
                <a:latin typeface="Arial"/>
                <a:cs typeface="Arial"/>
              </a:rPr>
              <a:t>H</a:t>
            </a:r>
            <a:r>
              <a:rPr lang="en-US" sz="1900" dirty="0">
                <a:latin typeface="Arial"/>
                <a:cs typeface="Arial"/>
              </a:rPr>
              <a:t>) is </a:t>
            </a:r>
            <a:r>
              <a:rPr lang="en-US" sz="1900" i="1" dirty="0">
                <a:latin typeface="Arial"/>
                <a:cs typeface="Arial"/>
              </a:rPr>
              <a:t>an extensive property of a substance </a:t>
            </a:r>
            <a:r>
              <a:rPr lang="en-US" sz="1900" i="1" dirty="0" smtClean="0">
                <a:latin typeface="Arial"/>
                <a:cs typeface="Arial"/>
              </a:rPr>
              <a:t>that can </a:t>
            </a:r>
            <a:r>
              <a:rPr lang="en-US" sz="1900" i="1" dirty="0">
                <a:latin typeface="Arial"/>
                <a:cs typeface="Arial"/>
              </a:rPr>
              <a:t>be used to obtain the heat absorbed or evolved in a chemical reaction</a:t>
            </a:r>
            <a:r>
              <a:rPr lang="en-US" sz="1900" i="1" dirty="0" smtClean="0">
                <a:latin typeface="Arial"/>
                <a:cs typeface="Arial"/>
              </a:rPr>
              <a:t>.</a:t>
            </a:r>
            <a:endParaRPr lang="en-US" sz="19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3640" y="2382524"/>
            <a:ext cx="4572000" cy="45243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1859C"/>
                </a:solidFill>
                <a:latin typeface="Arial"/>
                <a:cs typeface="Arial"/>
              </a:rPr>
              <a:t>Enthalpy is an extensive property.</a:t>
            </a:r>
            <a:r>
              <a:rPr lang="en-US" dirty="0" smtClean="0">
                <a:latin typeface="Arial"/>
                <a:cs typeface="Arial"/>
              </a:rPr>
              <a:t> An </a:t>
            </a:r>
            <a:r>
              <a:rPr lang="en-US" dirty="0">
                <a:latin typeface="Arial"/>
                <a:cs typeface="Arial"/>
              </a:rPr>
              <a:t>extensive property is a property that depends on the amount of substance. Other </a:t>
            </a:r>
            <a:r>
              <a:rPr lang="en-US" dirty="0" smtClean="0">
                <a:latin typeface="Arial"/>
                <a:cs typeface="Arial"/>
              </a:rPr>
              <a:t>examples of </a:t>
            </a:r>
            <a:r>
              <a:rPr lang="en-US" dirty="0">
                <a:latin typeface="Arial"/>
                <a:cs typeface="Arial"/>
              </a:rPr>
              <a:t>extensive properties are mass and volume</a:t>
            </a:r>
            <a:r>
              <a:rPr lang="en-US" dirty="0" smtClean="0">
                <a:latin typeface="Arial"/>
                <a:cs typeface="Arial"/>
              </a:rPr>
              <a:t>.</a:t>
            </a:r>
          </a:p>
          <a:p>
            <a:endParaRPr lang="en-US" sz="1200" dirty="0">
              <a:solidFill>
                <a:srgbClr val="31859C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31859C"/>
                </a:solidFill>
                <a:latin typeface="Arial"/>
                <a:cs typeface="Arial"/>
              </a:rPr>
              <a:t>Enthalpy is a state function. </a:t>
            </a:r>
            <a:r>
              <a:rPr lang="en-US" dirty="0">
                <a:latin typeface="Arial"/>
                <a:cs typeface="Arial"/>
              </a:rPr>
              <a:t>A state function is </a:t>
            </a:r>
            <a:r>
              <a:rPr lang="en-US" i="1" dirty="0">
                <a:latin typeface="Arial"/>
                <a:cs typeface="Arial"/>
              </a:rPr>
              <a:t>a property of a system that </a:t>
            </a:r>
            <a:r>
              <a:rPr lang="en-US" i="1" dirty="0" smtClean="0">
                <a:latin typeface="Arial"/>
                <a:cs typeface="Arial"/>
              </a:rPr>
              <a:t>depends only </a:t>
            </a:r>
            <a:r>
              <a:rPr lang="en-US" i="1" dirty="0">
                <a:latin typeface="Arial"/>
                <a:cs typeface="Arial"/>
              </a:rPr>
              <a:t>on its present state, which is determined by variables such as temperature </a:t>
            </a:r>
            <a:r>
              <a:rPr lang="en-US" i="1" dirty="0" smtClean="0">
                <a:latin typeface="Arial"/>
                <a:cs typeface="Arial"/>
              </a:rPr>
              <a:t>and pressure</a:t>
            </a:r>
            <a:r>
              <a:rPr lang="en-US" i="1" dirty="0">
                <a:latin typeface="Arial"/>
                <a:cs typeface="Arial"/>
              </a:rPr>
              <a:t>, and is independent of any previous history of the system. </a:t>
            </a:r>
            <a:r>
              <a:rPr lang="en-US" dirty="0">
                <a:latin typeface="Arial"/>
                <a:cs typeface="Arial"/>
              </a:rPr>
              <a:t>This means that a</a:t>
            </a:r>
          </a:p>
          <a:p>
            <a:r>
              <a:rPr lang="en-US" dirty="0">
                <a:latin typeface="Arial"/>
                <a:cs typeface="Arial"/>
              </a:rPr>
              <a:t>change in enthalpy does not depend on how the change was made, but only on the</a:t>
            </a:r>
          </a:p>
          <a:p>
            <a:r>
              <a:rPr lang="en-US" dirty="0">
                <a:latin typeface="Arial"/>
                <a:cs typeface="Arial"/>
              </a:rPr>
              <a:t>initial state and final state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74641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8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Enthalpy of Reaction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20" y="1271648"/>
            <a:ext cx="3869280" cy="47682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9426" y="1111307"/>
            <a:ext cx="5122005" cy="5504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i="1" dirty="0">
                <a:latin typeface="Arial"/>
                <a:cs typeface="Arial"/>
              </a:rPr>
              <a:t>The change in </a:t>
            </a:r>
            <a:r>
              <a:rPr lang="en-US" sz="2000" i="1" dirty="0" smtClean="0">
                <a:latin typeface="Arial"/>
                <a:cs typeface="Arial"/>
              </a:rPr>
              <a:t>enthalpy, ΔH, </a:t>
            </a:r>
            <a:r>
              <a:rPr lang="en-US" sz="2000" i="1" dirty="0">
                <a:latin typeface="Arial"/>
                <a:cs typeface="Arial"/>
              </a:rPr>
              <a:t>for a reaction at a given </a:t>
            </a:r>
            <a:r>
              <a:rPr lang="en-US" sz="2000" i="1" dirty="0" smtClean="0">
                <a:latin typeface="Arial"/>
                <a:cs typeface="Arial"/>
              </a:rPr>
              <a:t>temperature and </a:t>
            </a:r>
            <a:r>
              <a:rPr lang="en-US" sz="2000" i="1" dirty="0">
                <a:latin typeface="Arial"/>
                <a:cs typeface="Arial"/>
              </a:rPr>
              <a:t>pressure </a:t>
            </a:r>
            <a:r>
              <a:rPr lang="en-US" sz="2000" dirty="0">
                <a:latin typeface="Arial"/>
                <a:cs typeface="Arial"/>
              </a:rPr>
              <a:t>(called the enthalpy of reaction) is obtained by subtracting </a:t>
            </a:r>
            <a:r>
              <a:rPr lang="en-US" sz="2000" dirty="0" smtClean="0">
                <a:latin typeface="Arial"/>
                <a:cs typeface="Arial"/>
              </a:rPr>
              <a:t>the enthalpy </a:t>
            </a:r>
            <a:r>
              <a:rPr lang="en-US" sz="2000" dirty="0">
                <a:latin typeface="Arial"/>
                <a:cs typeface="Arial"/>
              </a:rPr>
              <a:t>of the reactants from the enthalpy of the products. </a:t>
            </a:r>
          </a:p>
          <a:p>
            <a:pPr>
              <a:lnSpc>
                <a:spcPct val="110000"/>
              </a:lnSpc>
            </a:pPr>
            <a:endParaRPr lang="en-US" sz="1000" i="1" dirty="0" smtClean="0">
              <a:latin typeface="Arial"/>
              <a:cs typeface="Arial"/>
            </a:endParaRPr>
          </a:p>
          <a:p>
            <a:pPr algn="ctr">
              <a:lnSpc>
                <a:spcPct val="110000"/>
              </a:lnSpc>
            </a:pPr>
            <a:r>
              <a:rPr lang="en-US" sz="2000" i="1" dirty="0" smtClean="0">
                <a:latin typeface="Arial"/>
                <a:cs typeface="Arial"/>
              </a:rPr>
              <a:t>ΔH </a:t>
            </a:r>
            <a:r>
              <a:rPr lang="en-US" sz="2000" dirty="0">
                <a:latin typeface="Arial"/>
                <a:cs typeface="Arial"/>
              </a:rPr>
              <a:t>=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i="1" dirty="0" err="1">
                <a:latin typeface="Arial"/>
                <a:cs typeface="Arial"/>
              </a:rPr>
              <a:t>H</a:t>
            </a:r>
            <a:r>
              <a:rPr lang="en-US" sz="2000" i="1" baseline="-25000" dirty="0" err="1">
                <a:latin typeface="Arial"/>
                <a:cs typeface="Arial"/>
              </a:rPr>
              <a:t>final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-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i="1" dirty="0" err="1" smtClean="0">
                <a:latin typeface="Arial"/>
                <a:cs typeface="Arial"/>
              </a:rPr>
              <a:t>H</a:t>
            </a:r>
            <a:r>
              <a:rPr lang="en-US" sz="2000" i="1" baseline="-25000" dirty="0" err="1" smtClean="0">
                <a:latin typeface="Arial"/>
                <a:cs typeface="Arial"/>
              </a:rPr>
              <a:t>initial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Since </a:t>
            </a:r>
            <a:r>
              <a:rPr lang="en-US" sz="2000" dirty="0">
                <a:latin typeface="Arial"/>
                <a:cs typeface="Arial"/>
              </a:rPr>
              <a:t>you start from reactants and end with products, the enthalpy of </a:t>
            </a:r>
            <a:r>
              <a:rPr lang="en-US" sz="2000" dirty="0" smtClean="0">
                <a:latin typeface="Arial"/>
                <a:cs typeface="Arial"/>
              </a:rPr>
              <a:t>reaction is </a:t>
            </a:r>
          </a:p>
          <a:p>
            <a:pPr algn="ctr"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 algn="ctr"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Δ</a:t>
            </a:r>
            <a:r>
              <a:rPr lang="en-US" sz="2000" i="1" dirty="0" smtClean="0">
                <a:latin typeface="Arial"/>
                <a:cs typeface="Arial"/>
              </a:rPr>
              <a:t>H </a:t>
            </a:r>
            <a:r>
              <a:rPr lang="en-US" sz="2000" dirty="0">
                <a:latin typeface="Arial"/>
                <a:cs typeface="Arial"/>
              </a:rPr>
              <a:t>=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i="1" dirty="0">
                <a:latin typeface="Arial"/>
                <a:cs typeface="Arial"/>
              </a:rPr>
              <a:t>H</a:t>
            </a:r>
            <a:r>
              <a:rPr lang="en-US" sz="2000" dirty="0">
                <a:latin typeface="Arial"/>
                <a:cs typeface="Arial"/>
              </a:rPr>
              <a:t>(products) </a:t>
            </a:r>
            <a:r>
              <a:rPr lang="en-US" sz="2000" dirty="0" smtClean="0">
                <a:latin typeface="Arial"/>
                <a:cs typeface="Arial"/>
              </a:rPr>
              <a:t>- </a:t>
            </a:r>
            <a:r>
              <a:rPr lang="en-US" sz="2000" i="1" dirty="0">
                <a:latin typeface="Arial"/>
                <a:cs typeface="Arial"/>
              </a:rPr>
              <a:t>H</a:t>
            </a:r>
            <a:r>
              <a:rPr lang="en-US" sz="2000" dirty="0">
                <a:latin typeface="Arial"/>
                <a:cs typeface="Arial"/>
              </a:rPr>
              <a:t>(reactants)</a:t>
            </a: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Because </a:t>
            </a:r>
            <a:r>
              <a:rPr lang="en-US" sz="2000" i="1" dirty="0">
                <a:latin typeface="Arial"/>
                <a:cs typeface="Arial"/>
              </a:rPr>
              <a:t>H </a:t>
            </a:r>
            <a:r>
              <a:rPr lang="en-US" sz="2000" dirty="0">
                <a:latin typeface="Arial"/>
                <a:cs typeface="Arial"/>
              </a:rPr>
              <a:t>is a state function, the value of </a:t>
            </a:r>
            <a:r>
              <a:rPr lang="en-US" sz="2000" dirty="0" smtClean="0">
                <a:latin typeface="Arial"/>
                <a:cs typeface="Arial"/>
              </a:rPr>
              <a:t>Δ</a:t>
            </a:r>
            <a:r>
              <a:rPr lang="en-US" sz="2000" i="1" dirty="0" smtClean="0">
                <a:latin typeface="Arial"/>
                <a:cs typeface="Arial"/>
              </a:rPr>
              <a:t>H </a:t>
            </a:r>
            <a:r>
              <a:rPr lang="en-US" sz="2000" dirty="0">
                <a:latin typeface="Arial"/>
                <a:cs typeface="Arial"/>
              </a:rPr>
              <a:t>is independent of the details of </a:t>
            </a:r>
            <a:r>
              <a:rPr lang="en-US" sz="2000" dirty="0" smtClean="0">
                <a:latin typeface="Arial"/>
                <a:cs typeface="Arial"/>
              </a:rPr>
              <a:t>the reaction</a:t>
            </a:r>
            <a:r>
              <a:rPr lang="en-US" sz="2000" dirty="0">
                <a:latin typeface="Arial"/>
                <a:cs typeface="Arial"/>
              </a:rPr>
              <a:t>. It depends only on the initial state (the reactants) and the final state (</a:t>
            </a:r>
            <a:r>
              <a:rPr lang="en-US" sz="2000" dirty="0" smtClean="0">
                <a:latin typeface="Arial"/>
                <a:cs typeface="Arial"/>
              </a:rPr>
              <a:t>the products</a:t>
            </a:r>
            <a:r>
              <a:rPr lang="en-US" sz="2000" dirty="0">
                <a:latin typeface="Arial"/>
                <a:cs typeface="Arial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3373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8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Enthalpy of Reaction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56" y="1271648"/>
            <a:ext cx="3578644" cy="44101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1988" y="1208987"/>
            <a:ext cx="5395930" cy="5605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i="1" dirty="0" smtClean="0">
                <a:latin typeface="Arial"/>
                <a:cs typeface="Arial"/>
              </a:rPr>
              <a:t>The </a:t>
            </a:r>
            <a:r>
              <a:rPr lang="en-US" sz="2000" i="1" dirty="0">
                <a:latin typeface="Arial"/>
                <a:cs typeface="Arial"/>
              </a:rPr>
              <a:t>enthalpy of reaction equals the heat of reaction at constant pressure</a:t>
            </a:r>
            <a:r>
              <a:rPr lang="en-US" sz="2000" i="1" dirty="0" smtClean="0">
                <a:latin typeface="Arial"/>
                <a:cs typeface="Arial"/>
              </a:rPr>
              <a:t>.</a:t>
            </a:r>
          </a:p>
          <a:p>
            <a:pPr algn="ctr">
              <a:lnSpc>
                <a:spcPct val="110000"/>
              </a:lnSpc>
            </a:pPr>
            <a:endParaRPr lang="en-US" sz="800" i="1" dirty="0" smtClean="0">
              <a:latin typeface="Arial"/>
              <a:cs typeface="Arial"/>
            </a:endParaRPr>
          </a:p>
          <a:p>
            <a:pPr algn="ctr">
              <a:lnSpc>
                <a:spcPct val="110000"/>
              </a:lnSpc>
            </a:pPr>
            <a:r>
              <a:rPr lang="en-US" sz="2000" i="1" dirty="0" smtClean="0">
                <a:latin typeface="Arial"/>
                <a:cs typeface="Arial"/>
              </a:rPr>
              <a:t>ΔH = </a:t>
            </a:r>
            <a:r>
              <a:rPr lang="en-US" sz="2000" i="1" dirty="0" err="1" smtClean="0">
                <a:latin typeface="Arial"/>
                <a:cs typeface="Arial"/>
              </a:rPr>
              <a:t>q</a:t>
            </a:r>
            <a:r>
              <a:rPr lang="en-US" sz="2000" i="1" baseline="-25000" dirty="0" err="1" smtClean="0">
                <a:latin typeface="Arial"/>
                <a:cs typeface="Arial"/>
              </a:rPr>
              <a:t>p</a:t>
            </a:r>
            <a:endParaRPr lang="en-US" sz="2000" i="1" baseline="-25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800" i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To illustrate the concepts we have introduced, consider the reaction at </a:t>
            </a:r>
            <a:r>
              <a:rPr lang="en-US" sz="2000" dirty="0" smtClean="0">
                <a:latin typeface="Arial"/>
                <a:cs typeface="Arial"/>
              </a:rPr>
              <a:t>25°C of sodium </a:t>
            </a:r>
            <a:r>
              <a:rPr lang="en-US" sz="2000" dirty="0">
                <a:latin typeface="Arial"/>
                <a:cs typeface="Arial"/>
              </a:rPr>
              <a:t>metal and water, carried out in a beaker open to the atmosphere at 1.00 </a:t>
            </a:r>
            <a:r>
              <a:rPr lang="en-US" sz="2000" dirty="0" err="1" smtClean="0">
                <a:latin typeface="Arial"/>
                <a:cs typeface="Arial"/>
              </a:rPr>
              <a:t>atm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pressure</a:t>
            </a:r>
            <a:r>
              <a:rPr lang="en-US" sz="2000" dirty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fr-FR" sz="1000" dirty="0" smtClean="0">
              <a:latin typeface="Arial"/>
              <a:cs typeface="Arial"/>
            </a:endParaRPr>
          </a:p>
          <a:p>
            <a:pPr algn="ctr">
              <a:lnSpc>
                <a:spcPct val="110000"/>
              </a:lnSpc>
            </a:pPr>
            <a:r>
              <a:rPr lang="fr-FR" sz="2000" dirty="0" smtClean="0">
                <a:latin typeface="Arial"/>
                <a:cs typeface="Arial"/>
              </a:rPr>
              <a:t>2Na</a:t>
            </a:r>
            <a:r>
              <a:rPr lang="fr-FR" sz="2000" dirty="0">
                <a:latin typeface="Arial"/>
                <a:cs typeface="Arial"/>
              </a:rPr>
              <a:t>(</a:t>
            </a:r>
            <a:r>
              <a:rPr lang="fr-FR" sz="2000" i="1" dirty="0">
                <a:latin typeface="Arial"/>
                <a:cs typeface="Arial"/>
              </a:rPr>
              <a:t>s</a:t>
            </a:r>
            <a:r>
              <a:rPr lang="fr-FR" sz="2000" dirty="0">
                <a:latin typeface="Arial"/>
                <a:cs typeface="Arial"/>
              </a:rPr>
              <a:t>) </a:t>
            </a:r>
            <a:r>
              <a:rPr lang="fr-FR" sz="2000" dirty="0" smtClean="0">
                <a:latin typeface="Arial"/>
                <a:cs typeface="Arial"/>
              </a:rPr>
              <a:t>+ </a:t>
            </a:r>
            <a:r>
              <a:rPr lang="fr-FR" sz="2000" dirty="0">
                <a:latin typeface="Arial"/>
                <a:cs typeface="Arial"/>
              </a:rPr>
              <a:t>2H</a:t>
            </a:r>
            <a:r>
              <a:rPr lang="fr-FR" sz="2000" baseline="-25000" dirty="0">
                <a:latin typeface="Arial"/>
                <a:cs typeface="Arial"/>
              </a:rPr>
              <a:t>2</a:t>
            </a:r>
            <a:r>
              <a:rPr lang="fr-FR" sz="2000" dirty="0">
                <a:latin typeface="Arial"/>
                <a:cs typeface="Arial"/>
              </a:rPr>
              <a:t>O(</a:t>
            </a:r>
            <a:r>
              <a:rPr lang="fr-FR" sz="2000" i="1" dirty="0">
                <a:latin typeface="Arial"/>
                <a:cs typeface="Arial"/>
              </a:rPr>
              <a:t>l </a:t>
            </a:r>
            <a:r>
              <a:rPr lang="fr-FR" sz="2000" dirty="0">
                <a:latin typeface="Arial"/>
                <a:cs typeface="Arial"/>
              </a:rPr>
              <a:t>) =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2NaOH(</a:t>
            </a:r>
            <a:r>
              <a:rPr lang="fr-FR" sz="2000" i="1" dirty="0" err="1">
                <a:latin typeface="Arial"/>
                <a:cs typeface="Arial"/>
              </a:rPr>
              <a:t>aq</a:t>
            </a:r>
            <a:r>
              <a:rPr lang="fr-FR" sz="2000" dirty="0">
                <a:latin typeface="Arial"/>
                <a:cs typeface="Arial"/>
              </a:rPr>
              <a:t>) </a:t>
            </a:r>
            <a:r>
              <a:rPr lang="fr-FR" sz="2000" dirty="0" smtClean="0">
                <a:latin typeface="Arial"/>
                <a:cs typeface="Arial"/>
              </a:rPr>
              <a:t>+ </a:t>
            </a:r>
            <a:r>
              <a:rPr lang="fr-FR" sz="2000" dirty="0">
                <a:latin typeface="Arial"/>
                <a:cs typeface="Arial"/>
              </a:rPr>
              <a:t>H</a:t>
            </a:r>
            <a:r>
              <a:rPr lang="fr-FR" sz="2000" baseline="-25000" dirty="0">
                <a:latin typeface="Arial"/>
                <a:cs typeface="Arial"/>
              </a:rPr>
              <a:t>2</a:t>
            </a:r>
            <a:r>
              <a:rPr lang="fr-FR" sz="2000" dirty="0">
                <a:latin typeface="Arial"/>
                <a:cs typeface="Arial"/>
              </a:rPr>
              <a:t>(</a:t>
            </a:r>
            <a:r>
              <a:rPr lang="fr-FR" sz="2000" i="1" dirty="0">
                <a:latin typeface="Arial"/>
                <a:cs typeface="Arial"/>
              </a:rPr>
              <a:t>g</a:t>
            </a:r>
            <a:r>
              <a:rPr lang="fr-FR" sz="2000" dirty="0">
                <a:latin typeface="Arial"/>
                <a:cs typeface="Arial"/>
              </a:rPr>
              <a:t>)</a:t>
            </a:r>
          </a:p>
          <a:p>
            <a:pPr>
              <a:lnSpc>
                <a:spcPct val="110000"/>
              </a:lnSpc>
            </a:pPr>
            <a:endParaRPr lang="fr-FR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000" dirty="0" smtClean="0">
                <a:latin typeface="Arial"/>
                <a:cs typeface="Arial"/>
              </a:rPr>
              <a:t>2 mol of </a:t>
            </a:r>
            <a:r>
              <a:rPr lang="fr-FR" sz="2000" dirty="0">
                <a:latin typeface="Arial"/>
                <a:cs typeface="Arial"/>
              </a:rPr>
              <a:t>sodium </a:t>
            </a:r>
            <a:r>
              <a:rPr lang="fr-FR" sz="2000" dirty="0" err="1">
                <a:latin typeface="Arial"/>
                <a:cs typeface="Arial"/>
              </a:rPr>
              <a:t>metal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reacts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with</a:t>
            </a:r>
            <a:r>
              <a:rPr lang="fr-FR" sz="2000" dirty="0">
                <a:latin typeface="Arial"/>
                <a:cs typeface="Arial"/>
              </a:rPr>
              <a:t> 2 mol of water to </a:t>
            </a:r>
            <a:r>
              <a:rPr lang="fr-FR" sz="2000" dirty="0" err="1">
                <a:latin typeface="Arial"/>
                <a:cs typeface="Arial"/>
              </a:rPr>
              <a:t>evolve</a:t>
            </a:r>
            <a:r>
              <a:rPr lang="fr-FR" sz="2000" dirty="0">
                <a:latin typeface="Arial"/>
                <a:cs typeface="Arial"/>
              </a:rPr>
              <a:t> 368.6 kJ of </a:t>
            </a:r>
            <a:r>
              <a:rPr lang="fr-FR" sz="2000" dirty="0" err="1">
                <a:latin typeface="Arial"/>
                <a:cs typeface="Arial"/>
              </a:rPr>
              <a:t>heat</a:t>
            </a:r>
            <a:r>
              <a:rPr lang="fr-FR" sz="2000" dirty="0">
                <a:latin typeface="Arial"/>
                <a:cs typeface="Arial"/>
              </a:rPr>
              <a:t>. </a:t>
            </a:r>
            <a:r>
              <a:rPr lang="fr-FR" sz="2000" dirty="0" err="1">
                <a:latin typeface="Arial"/>
                <a:cs typeface="Arial"/>
              </a:rPr>
              <a:t>Because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 smtClean="0">
                <a:latin typeface="Arial"/>
                <a:cs typeface="Arial"/>
              </a:rPr>
              <a:t>heat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 smtClean="0">
                <a:latin typeface="Arial"/>
                <a:cs typeface="Arial"/>
              </a:rPr>
              <a:t>evolves</a:t>
            </a:r>
            <a:r>
              <a:rPr lang="fr-FR" sz="2000" dirty="0">
                <a:latin typeface="Arial"/>
                <a:cs typeface="Arial"/>
              </a:rPr>
              <a:t>, the </a:t>
            </a:r>
            <a:r>
              <a:rPr lang="fr-FR" sz="2000" dirty="0" err="1">
                <a:latin typeface="Arial"/>
                <a:cs typeface="Arial"/>
              </a:rPr>
              <a:t>reaction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is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exothermic</a:t>
            </a:r>
            <a:r>
              <a:rPr lang="fr-FR" sz="2000" dirty="0">
                <a:latin typeface="Arial"/>
                <a:cs typeface="Arial"/>
              </a:rPr>
              <a:t>, and </a:t>
            </a:r>
            <a:r>
              <a:rPr lang="fr-FR" sz="2000" dirty="0" err="1">
                <a:latin typeface="Arial"/>
                <a:cs typeface="Arial"/>
              </a:rPr>
              <a:t>you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write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i="1" dirty="0" err="1">
                <a:latin typeface="Arial"/>
                <a:cs typeface="Arial"/>
              </a:rPr>
              <a:t>q</a:t>
            </a:r>
            <a:r>
              <a:rPr lang="fr-FR" sz="2000" i="1" baseline="-25000" dirty="0" err="1">
                <a:latin typeface="Arial"/>
                <a:cs typeface="Arial"/>
              </a:rPr>
              <a:t>p</a:t>
            </a:r>
            <a:r>
              <a:rPr lang="fr-FR" sz="2000" i="1" dirty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=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-</a:t>
            </a:r>
            <a:r>
              <a:rPr lang="fr-FR" sz="2000" dirty="0" smtClean="0">
                <a:latin typeface="Arial"/>
                <a:cs typeface="Arial"/>
              </a:rPr>
              <a:t>368.6 </a:t>
            </a:r>
            <a:r>
              <a:rPr lang="fr-FR" sz="2000" dirty="0">
                <a:latin typeface="Arial"/>
                <a:cs typeface="Arial"/>
              </a:rPr>
              <a:t>kJ. </a:t>
            </a:r>
            <a:endParaRPr lang="fr-FR" sz="2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8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000" dirty="0" smtClean="0">
                <a:solidFill>
                  <a:srgbClr val="31859C"/>
                </a:solidFill>
                <a:latin typeface="Arial"/>
                <a:cs typeface="Arial"/>
              </a:rPr>
              <a:t>So, the </a:t>
            </a:r>
            <a:r>
              <a:rPr lang="fr-FR" sz="2000" dirty="0" err="1" smtClean="0">
                <a:solidFill>
                  <a:srgbClr val="31859C"/>
                </a:solidFill>
                <a:latin typeface="Arial"/>
                <a:cs typeface="Arial"/>
              </a:rPr>
              <a:t>enthalpy</a:t>
            </a:r>
            <a:r>
              <a:rPr lang="fr-FR" sz="2000" dirty="0" smtClean="0">
                <a:solidFill>
                  <a:srgbClr val="31859C"/>
                </a:solidFill>
                <a:latin typeface="Arial"/>
                <a:cs typeface="Arial"/>
              </a:rPr>
              <a:t> </a:t>
            </a:r>
            <a:r>
              <a:rPr lang="fr-FR" sz="2000" dirty="0">
                <a:solidFill>
                  <a:srgbClr val="31859C"/>
                </a:solidFill>
                <a:latin typeface="Arial"/>
                <a:cs typeface="Arial"/>
              </a:rPr>
              <a:t>of </a:t>
            </a:r>
            <a:r>
              <a:rPr lang="fr-FR" sz="2000" dirty="0" err="1">
                <a:solidFill>
                  <a:srgbClr val="31859C"/>
                </a:solidFill>
                <a:latin typeface="Arial"/>
                <a:cs typeface="Arial"/>
              </a:rPr>
              <a:t>reaction</a:t>
            </a:r>
            <a:r>
              <a:rPr lang="fr-FR" sz="2000" dirty="0">
                <a:solidFill>
                  <a:srgbClr val="31859C"/>
                </a:solidFill>
                <a:latin typeface="Arial"/>
                <a:cs typeface="Arial"/>
              </a:rPr>
              <a:t>, or change of </a:t>
            </a:r>
            <a:r>
              <a:rPr lang="fr-FR" sz="2000" dirty="0" err="1">
                <a:solidFill>
                  <a:srgbClr val="31859C"/>
                </a:solidFill>
                <a:latin typeface="Arial"/>
                <a:cs typeface="Arial"/>
              </a:rPr>
              <a:t>enthalpy</a:t>
            </a:r>
            <a:r>
              <a:rPr lang="fr-FR" sz="2000" dirty="0">
                <a:solidFill>
                  <a:srgbClr val="31859C"/>
                </a:solidFill>
                <a:latin typeface="Arial"/>
                <a:cs typeface="Arial"/>
              </a:rPr>
              <a:t> for the </a:t>
            </a:r>
            <a:r>
              <a:rPr lang="fr-FR" sz="2000" dirty="0" err="1">
                <a:solidFill>
                  <a:srgbClr val="31859C"/>
                </a:solidFill>
                <a:latin typeface="Arial"/>
                <a:cs typeface="Arial"/>
              </a:rPr>
              <a:t>reaction</a:t>
            </a:r>
            <a:r>
              <a:rPr lang="fr-FR" sz="2000" dirty="0">
                <a:solidFill>
                  <a:srgbClr val="31859C"/>
                </a:solidFill>
                <a:latin typeface="Arial"/>
                <a:cs typeface="Arial"/>
              </a:rPr>
              <a:t>, </a:t>
            </a:r>
            <a:r>
              <a:rPr lang="fr-FR" sz="2000" dirty="0" err="1">
                <a:solidFill>
                  <a:srgbClr val="31859C"/>
                </a:solidFill>
                <a:latin typeface="Arial"/>
                <a:cs typeface="Arial"/>
              </a:rPr>
              <a:t>is</a:t>
            </a:r>
            <a:r>
              <a:rPr lang="fr-FR" sz="2000" dirty="0">
                <a:solidFill>
                  <a:srgbClr val="31859C"/>
                </a:solidFill>
                <a:latin typeface="Arial"/>
                <a:cs typeface="Arial"/>
              </a:rPr>
              <a:t> </a:t>
            </a:r>
            <a:r>
              <a:rPr lang="fr-FR" sz="2000" dirty="0" smtClean="0">
                <a:solidFill>
                  <a:srgbClr val="31859C"/>
                </a:solidFill>
                <a:latin typeface="Arial"/>
                <a:cs typeface="Arial"/>
              </a:rPr>
              <a:t>Δ</a:t>
            </a:r>
            <a:r>
              <a:rPr lang="fr-FR" sz="2000" i="1" dirty="0" smtClean="0">
                <a:solidFill>
                  <a:srgbClr val="31859C"/>
                </a:solidFill>
                <a:latin typeface="Arial"/>
                <a:cs typeface="Arial"/>
              </a:rPr>
              <a:t>H </a:t>
            </a:r>
            <a:r>
              <a:rPr lang="fr-FR" sz="2000" dirty="0">
                <a:solidFill>
                  <a:srgbClr val="31859C"/>
                </a:solidFill>
                <a:latin typeface="Arial"/>
                <a:cs typeface="Arial"/>
              </a:rPr>
              <a:t>=</a:t>
            </a:r>
            <a:r>
              <a:rPr lang="fr-FR" sz="2000" dirty="0" smtClean="0">
                <a:solidFill>
                  <a:srgbClr val="31859C"/>
                </a:solidFill>
                <a:latin typeface="Arial"/>
                <a:cs typeface="Arial"/>
              </a:rPr>
              <a:t> </a:t>
            </a:r>
            <a:r>
              <a:rPr lang="fr-FR" sz="2000" dirty="0">
                <a:solidFill>
                  <a:srgbClr val="31859C"/>
                </a:solidFill>
                <a:latin typeface="Arial"/>
                <a:cs typeface="Arial"/>
              </a:rPr>
              <a:t>-</a:t>
            </a:r>
            <a:r>
              <a:rPr lang="fr-FR" sz="2000" dirty="0" smtClean="0">
                <a:solidFill>
                  <a:srgbClr val="31859C"/>
                </a:solidFill>
                <a:latin typeface="Arial"/>
                <a:cs typeface="Arial"/>
              </a:rPr>
              <a:t>368.6 </a:t>
            </a:r>
            <a:r>
              <a:rPr lang="fr-FR" sz="2000" dirty="0">
                <a:solidFill>
                  <a:srgbClr val="31859C"/>
                </a:solidFill>
                <a:latin typeface="Arial"/>
                <a:cs typeface="Arial"/>
              </a:rPr>
              <a:t>kJ</a:t>
            </a:r>
            <a:r>
              <a:rPr lang="fr-FR" sz="2000" dirty="0" smtClean="0">
                <a:solidFill>
                  <a:srgbClr val="31859C"/>
                </a:solidFill>
                <a:latin typeface="Arial"/>
                <a:cs typeface="Arial"/>
              </a:rPr>
              <a:t>.</a:t>
            </a:r>
            <a:endParaRPr lang="fr-FR" sz="2000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049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46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Enthalpy &amp; Internal Energy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830" y="997347"/>
            <a:ext cx="8687617" cy="6009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The enthalpy, </a:t>
            </a:r>
            <a:r>
              <a:rPr lang="en-US" sz="2000" i="1" dirty="0">
                <a:latin typeface="Arial"/>
                <a:cs typeface="Arial"/>
              </a:rPr>
              <a:t>H</a:t>
            </a:r>
            <a:r>
              <a:rPr lang="en-US" sz="2000" dirty="0">
                <a:latin typeface="Arial"/>
                <a:cs typeface="Arial"/>
              </a:rPr>
              <a:t>, is defined precisely as the internal energy, </a:t>
            </a:r>
            <a:r>
              <a:rPr lang="en-US" sz="2000" i="1" dirty="0">
                <a:latin typeface="Arial"/>
                <a:cs typeface="Arial"/>
              </a:rPr>
              <a:t>U</a:t>
            </a:r>
            <a:r>
              <a:rPr lang="en-US" sz="2000" dirty="0">
                <a:latin typeface="Arial"/>
                <a:cs typeface="Arial"/>
              </a:rPr>
              <a:t>, plus pressure, </a:t>
            </a:r>
            <a:r>
              <a:rPr lang="en-US" sz="2000" i="1" dirty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, times </a:t>
            </a:r>
            <a:r>
              <a:rPr lang="en-US" sz="2000" dirty="0">
                <a:latin typeface="Arial"/>
                <a:cs typeface="Arial"/>
              </a:rPr>
              <a:t>volume, </a:t>
            </a:r>
            <a:r>
              <a:rPr lang="en-US" sz="2000" i="1" dirty="0" smtClean="0">
                <a:latin typeface="Arial"/>
                <a:cs typeface="Arial"/>
              </a:rPr>
              <a:t>V</a:t>
            </a:r>
            <a:r>
              <a:rPr lang="en-US" sz="2000" dirty="0" smtClean="0">
                <a:latin typeface="Arial"/>
                <a:cs typeface="Arial"/>
              </a:rPr>
              <a:t>. </a:t>
            </a:r>
          </a:p>
          <a:p>
            <a:pPr algn="ctr">
              <a:lnSpc>
                <a:spcPct val="110000"/>
              </a:lnSpc>
            </a:pPr>
            <a:r>
              <a:rPr lang="fr-FR" sz="2000" i="1" dirty="0" smtClean="0">
                <a:latin typeface="Arial"/>
                <a:cs typeface="Arial"/>
              </a:rPr>
              <a:t>H </a:t>
            </a:r>
            <a:r>
              <a:rPr lang="fr-FR" sz="2000" dirty="0">
                <a:latin typeface="Arial"/>
                <a:cs typeface="Arial"/>
              </a:rPr>
              <a:t>=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i="1" dirty="0">
                <a:latin typeface="Arial"/>
                <a:cs typeface="Arial"/>
              </a:rPr>
              <a:t>U </a:t>
            </a:r>
            <a:r>
              <a:rPr lang="fr-FR" sz="2000" dirty="0">
                <a:latin typeface="Arial"/>
                <a:cs typeface="Arial"/>
              </a:rPr>
              <a:t>+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i="1" dirty="0">
                <a:latin typeface="Arial"/>
                <a:cs typeface="Arial"/>
              </a:rPr>
              <a:t>PV</a:t>
            </a:r>
          </a:p>
          <a:p>
            <a:pPr>
              <a:lnSpc>
                <a:spcPct val="110000"/>
              </a:lnSpc>
            </a:pPr>
            <a:endParaRPr lang="fr-FR" sz="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000" dirty="0" err="1">
                <a:latin typeface="Arial"/>
                <a:cs typeface="Arial"/>
              </a:rPr>
              <a:t>C</a:t>
            </a:r>
            <a:r>
              <a:rPr lang="fr-FR" sz="2000" dirty="0" err="1" smtClean="0">
                <a:latin typeface="Arial"/>
                <a:cs typeface="Arial"/>
              </a:rPr>
              <a:t>onsider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a </a:t>
            </a:r>
            <a:r>
              <a:rPr lang="fr-FR" sz="2000" dirty="0" err="1">
                <a:latin typeface="Arial"/>
                <a:cs typeface="Arial"/>
              </a:rPr>
              <a:t>reaction</a:t>
            </a:r>
            <a:r>
              <a:rPr lang="fr-FR" sz="2000" dirty="0">
                <a:latin typeface="Arial"/>
                <a:cs typeface="Arial"/>
              </a:rPr>
              <a:t> system </a:t>
            </a:r>
            <a:r>
              <a:rPr lang="fr-FR" sz="2000" dirty="0" err="1">
                <a:latin typeface="Arial"/>
                <a:cs typeface="Arial"/>
              </a:rPr>
              <a:t>at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smtClean="0">
                <a:latin typeface="Arial"/>
                <a:cs typeface="Arial"/>
              </a:rPr>
              <a:t>constant pressure </a:t>
            </a:r>
            <a:r>
              <a:rPr lang="fr-FR" sz="2000" i="1" dirty="0">
                <a:latin typeface="Arial"/>
                <a:cs typeface="Arial"/>
              </a:rPr>
              <a:t>P</a:t>
            </a:r>
            <a:r>
              <a:rPr lang="fr-FR" sz="2000" dirty="0">
                <a:latin typeface="Arial"/>
                <a:cs typeface="Arial"/>
              </a:rPr>
              <a:t>. </a:t>
            </a:r>
            <a:r>
              <a:rPr lang="fr-FR" sz="2000" dirty="0" err="1">
                <a:latin typeface="Arial"/>
                <a:cs typeface="Arial"/>
              </a:rPr>
              <a:t>We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will</a:t>
            </a:r>
            <a:r>
              <a:rPr lang="fr-FR" sz="2000" dirty="0">
                <a:latin typeface="Arial"/>
                <a:cs typeface="Arial"/>
              </a:rPr>
              <a:t> label the initial </a:t>
            </a:r>
            <a:r>
              <a:rPr lang="fr-FR" sz="2000" dirty="0" err="1">
                <a:latin typeface="Arial"/>
                <a:cs typeface="Arial"/>
              </a:rPr>
              <a:t>quantities</a:t>
            </a:r>
            <a:r>
              <a:rPr lang="fr-FR" sz="2000" dirty="0">
                <a:latin typeface="Arial"/>
                <a:cs typeface="Arial"/>
              </a:rPr>
              <a:t> (</a:t>
            </a:r>
            <a:r>
              <a:rPr lang="fr-FR" sz="2000" dirty="0" err="1">
                <a:latin typeface="Arial"/>
                <a:cs typeface="Arial"/>
              </a:rPr>
              <a:t>those</a:t>
            </a:r>
            <a:r>
              <a:rPr lang="fr-FR" sz="2000" dirty="0">
                <a:latin typeface="Arial"/>
                <a:cs typeface="Arial"/>
              </a:rPr>
              <a:t> for </a:t>
            </a:r>
            <a:r>
              <a:rPr lang="fr-FR" sz="2000" dirty="0" err="1">
                <a:latin typeface="Arial"/>
                <a:cs typeface="Arial"/>
              </a:rPr>
              <a:t>reactants</a:t>
            </a:r>
            <a:r>
              <a:rPr lang="fr-FR" sz="2000" dirty="0">
                <a:latin typeface="Arial"/>
                <a:cs typeface="Arial"/>
              </a:rPr>
              <a:t>) </a:t>
            </a:r>
            <a:r>
              <a:rPr lang="fr-FR" sz="2000" dirty="0" err="1">
                <a:latin typeface="Arial"/>
                <a:cs typeface="Arial"/>
              </a:rPr>
              <a:t>with</a:t>
            </a:r>
            <a:r>
              <a:rPr lang="fr-FR" sz="2000" dirty="0">
                <a:latin typeface="Arial"/>
                <a:cs typeface="Arial"/>
              </a:rPr>
              <a:t> a </a:t>
            </a:r>
            <a:r>
              <a:rPr lang="fr-FR" sz="2000" dirty="0" err="1">
                <a:latin typeface="Arial"/>
                <a:cs typeface="Arial"/>
              </a:rPr>
              <a:t>subscript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i="1" dirty="0" smtClean="0">
                <a:latin typeface="Arial"/>
                <a:cs typeface="Arial"/>
              </a:rPr>
              <a:t>i </a:t>
            </a:r>
            <a:r>
              <a:rPr lang="fr-FR" sz="2000" dirty="0" smtClean="0">
                <a:latin typeface="Arial"/>
                <a:cs typeface="Arial"/>
              </a:rPr>
              <a:t>and </a:t>
            </a:r>
            <a:r>
              <a:rPr lang="fr-FR" sz="2000" dirty="0">
                <a:latin typeface="Arial"/>
                <a:cs typeface="Arial"/>
              </a:rPr>
              <a:t>the final </a:t>
            </a:r>
            <a:r>
              <a:rPr lang="fr-FR" sz="2000" dirty="0" err="1">
                <a:latin typeface="Arial"/>
                <a:cs typeface="Arial"/>
              </a:rPr>
              <a:t>quantities</a:t>
            </a:r>
            <a:r>
              <a:rPr lang="fr-FR" sz="2000" dirty="0">
                <a:latin typeface="Arial"/>
                <a:cs typeface="Arial"/>
              </a:rPr>
              <a:t> (</a:t>
            </a:r>
            <a:r>
              <a:rPr lang="fr-FR" sz="2000" dirty="0" err="1">
                <a:latin typeface="Arial"/>
                <a:cs typeface="Arial"/>
              </a:rPr>
              <a:t>those</a:t>
            </a:r>
            <a:r>
              <a:rPr lang="fr-FR" sz="2000" dirty="0">
                <a:latin typeface="Arial"/>
                <a:cs typeface="Arial"/>
              </a:rPr>
              <a:t> for </a:t>
            </a:r>
            <a:r>
              <a:rPr lang="fr-FR" sz="2000" dirty="0" err="1">
                <a:latin typeface="Arial"/>
                <a:cs typeface="Arial"/>
              </a:rPr>
              <a:t>products</a:t>
            </a:r>
            <a:r>
              <a:rPr lang="fr-FR" sz="2000" dirty="0">
                <a:latin typeface="Arial"/>
                <a:cs typeface="Arial"/>
              </a:rPr>
              <a:t>) </a:t>
            </a:r>
            <a:r>
              <a:rPr lang="fr-FR" sz="2000" dirty="0" err="1">
                <a:latin typeface="Arial"/>
                <a:cs typeface="Arial"/>
              </a:rPr>
              <a:t>with</a:t>
            </a:r>
            <a:r>
              <a:rPr lang="fr-FR" sz="2000" dirty="0">
                <a:latin typeface="Arial"/>
                <a:cs typeface="Arial"/>
              </a:rPr>
              <a:t> a </a:t>
            </a:r>
            <a:r>
              <a:rPr lang="fr-FR" sz="2000" dirty="0" err="1">
                <a:latin typeface="Arial"/>
                <a:cs typeface="Arial"/>
              </a:rPr>
              <a:t>subscript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i="1" dirty="0">
                <a:latin typeface="Arial"/>
                <a:cs typeface="Arial"/>
              </a:rPr>
              <a:t>f</a:t>
            </a:r>
            <a:r>
              <a:rPr lang="fr-FR" sz="2000" dirty="0">
                <a:latin typeface="Arial"/>
                <a:cs typeface="Arial"/>
              </a:rPr>
              <a:t>. </a:t>
            </a:r>
            <a:r>
              <a:rPr lang="fr-FR" sz="2000" dirty="0" err="1" smtClean="0">
                <a:latin typeface="Arial"/>
                <a:cs typeface="Arial"/>
              </a:rPr>
              <a:t>Then</a:t>
            </a:r>
            <a:r>
              <a:rPr lang="fr-FR" sz="2000" dirty="0">
                <a:latin typeface="Arial"/>
                <a:cs typeface="Arial"/>
              </a:rPr>
              <a:t> </a:t>
            </a:r>
            <a:endParaRPr lang="fr-FR" sz="2000" dirty="0" smtClean="0">
              <a:latin typeface="Arial"/>
              <a:cs typeface="Arial"/>
            </a:endParaRPr>
          </a:p>
          <a:p>
            <a:pPr algn="ctr">
              <a:lnSpc>
                <a:spcPct val="110000"/>
              </a:lnSpc>
            </a:pPr>
            <a:endParaRPr lang="fr-FR" sz="800" dirty="0" smtClean="0"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fr-FR" sz="2000" dirty="0" smtClean="0">
                <a:latin typeface="Arial"/>
                <a:cs typeface="Arial"/>
              </a:rPr>
              <a:t>Δ</a:t>
            </a:r>
            <a:r>
              <a:rPr lang="fr-FR" sz="2000" i="1" dirty="0" smtClean="0">
                <a:latin typeface="Arial"/>
                <a:cs typeface="Arial"/>
              </a:rPr>
              <a:t>H </a:t>
            </a:r>
            <a:r>
              <a:rPr lang="fr-FR" sz="2000" dirty="0">
                <a:latin typeface="Arial"/>
                <a:cs typeface="Arial"/>
              </a:rPr>
              <a:t>=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i="1" dirty="0">
                <a:latin typeface="Arial"/>
                <a:cs typeface="Arial"/>
              </a:rPr>
              <a:t>H</a:t>
            </a:r>
            <a:r>
              <a:rPr lang="fr-FR" sz="2000" i="1" baseline="-25000" dirty="0">
                <a:latin typeface="Arial"/>
                <a:cs typeface="Arial"/>
              </a:rPr>
              <a:t>f</a:t>
            </a:r>
            <a:r>
              <a:rPr lang="fr-FR" sz="2000" i="1" dirty="0">
                <a:latin typeface="Arial"/>
                <a:cs typeface="Arial"/>
              </a:rPr>
              <a:t> </a:t>
            </a:r>
            <a:r>
              <a:rPr lang="fr-FR" sz="2000" dirty="0" smtClean="0">
                <a:latin typeface="Arial"/>
                <a:cs typeface="Arial"/>
              </a:rPr>
              <a:t>– </a:t>
            </a:r>
            <a:r>
              <a:rPr lang="fr-FR" sz="2000" i="1" dirty="0">
                <a:latin typeface="Arial"/>
                <a:cs typeface="Arial"/>
              </a:rPr>
              <a:t>H</a:t>
            </a:r>
            <a:r>
              <a:rPr lang="fr-FR" sz="2000" i="1" baseline="-25000" dirty="0">
                <a:latin typeface="Arial"/>
                <a:cs typeface="Arial"/>
              </a:rPr>
              <a:t>i</a:t>
            </a:r>
            <a:r>
              <a:rPr lang="fr-FR" sz="2000" i="1" dirty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=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(</a:t>
            </a:r>
            <a:r>
              <a:rPr lang="fr-FR" sz="2000" i="1" dirty="0" err="1">
                <a:latin typeface="Arial"/>
                <a:cs typeface="Arial"/>
              </a:rPr>
              <a:t>U</a:t>
            </a:r>
            <a:r>
              <a:rPr lang="fr-FR" sz="2000" i="1" baseline="-25000" dirty="0" err="1">
                <a:latin typeface="Arial"/>
                <a:cs typeface="Arial"/>
              </a:rPr>
              <a:t>f</a:t>
            </a:r>
            <a:r>
              <a:rPr lang="fr-FR" sz="2000" i="1" dirty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+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i="1" dirty="0" err="1">
                <a:latin typeface="Arial"/>
                <a:cs typeface="Arial"/>
              </a:rPr>
              <a:t>PV</a:t>
            </a:r>
            <a:r>
              <a:rPr lang="fr-FR" sz="2000" i="1" baseline="-25000" dirty="0" err="1">
                <a:latin typeface="Arial"/>
                <a:cs typeface="Arial"/>
              </a:rPr>
              <a:t>f</a:t>
            </a:r>
            <a:r>
              <a:rPr lang="fr-FR" sz="2000" dirty="0">
                <a:latin typeface="Arial"/>
                <a:cs typeface="Arial"/>
              </a:rPr>
              <a:t>) </a:t>
            </a:r>
            <a:r>
              <a:rPr lang="hr-HR" sz="2000" dirty="0">
                <a:latin typeface="Arial"/>
                <a:cs typeface="Arial"/>
              </a:rPr>
              <a:t>–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(</a:t>
            </a:r>
            <a:r>
              <a:rPr lang="fr-FR" sz="2000" i="1" dirty="0" err="1">
                <a:latin typeface="Arial"/>
                <a:cs typeface="Arial"/>
              </a:rPr>
              <a:t>U</a:t>
            </a:r>
            <a:r>
              <a:rPr lang="fr-FR" sz="2000" i="1" baseline="-25000" dirty="0" err="1">
                <a:latin typeface="Arial"/>
                <a:cs typeface="Arial"/>
              </a:rPr>
              <a:t>i</a:t>
            </a:r>
            <a:r>
              <a:rPr lang="fr-FR" sz="2000" i="1" dirty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+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i="1" dirty="0" err="1">
                <a:latin typeface="Arial"/>
                <a:cs typeface="Arial"/>
              </a:rPr>
              <a:t>PV</a:t>
            </a:r>
            <a:r>
              <a:rPr lang="fr-FR" sz="2000" i="1" baseline="-25000" dirty="0" err="1">
                <a:latin typeface="Arial"/>
                <a:cs typeface="Arial"/>
              </a:rPr>
              <a:t>i</a:t>
            </a:r>
            <a:r>
              <a:rPr lang="fr-FR" sz="2000" dirty="0">
                <a:latin typeface="Arial"/>
                <a:cs typeface="Arial"/>
              </a:rPr>
              <a:t>)</a:t>
            </a:r>
          </a:p>
          <a:p>
            <a:pPr algn="ctr">
              <a:lnSpc>
                <a:spcPct val="140000"/>
              </a:lnSpc>
            </a:pPr>
            <a:r>
              <a:rPr lang="fr-FR" sz="2000" dirty="0" smtClean="0">
                <a:latin typeface="Arial"/>
                <a:cs typeface="Arial"/>
              </a:rPr>
              <a:t>Or,	Δ</a:t>
            </a:r>
            <a:r>
              <a:rPr lang="fr-FR" sz="2000" i="1" dirty="0" smtClean="0">
                <a:latin typeface="Arial"/>
                <a:cs typeface="Arial"/>
              </a:rPr>
              <a:t>H </a:t>
            </a:r>
            <a:r>
              <a:rPr lang="fr-FR" sz="2000" dirty="0">
                <a:latin typeface="Arial"/>
                <a:cs typeface="Arial"/>
              </a:rPr>
              <a:t>=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dirty="0">
                <a:latin typeface="Arial"/>
                <a:cs typeface="Arial"/>
              </a:rPr>
              <a:t>(</a:t>
            </a:r>
            <a:r>
              <a:rPr lang="fr-FR" sz="2000" i="1" dirty="0" err="1">
                <a:latin typeface="Arial"/>
                <a:cs typeface="Arial"/>
              </a:rPr>
              <a:t>U</a:t>
            </a:r>
            <a:r>
              <a:rPr lang="fr-FR" sz="2000" i="1" baseline="-25000" dirty="0" err="1">
                <a:latin typeface="Arial"/>
                <a:cs typeface="Arial"/>
              </a:rPr>
              <a:t>f</a:t>
            </a:r>
            <a:r>
              <a:rPr lang="fr-FR" sz="2000" i="1" dirty="0">
                <a:latin typeface="Arial"/>
                <a:cs typeface="Arial"/>
              </a:rPr>
              <a:t> </a:t>
            </a:r>
            <a:r>
              <a:rPr lang="hr-HR" sz="2000" dirty="0">
                <a:latin typeface="Arial"/>
                <a:cs typeface="Arial"/>
              </a:rPr>
              <a:t>–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i="1" dirty="0" err="1">
                <a:latin typeface="Arial"/>
                <a:cs typeface="Arial"/>
              </a:rPr>
              <a:t>U</a:t>
            </a:r>
            <a:r>
              <a:rPr lang="fr-FR" sz="2000" i="1" baseline="-25000" dirty="0" err="1">
                <a:latin typeface="Arial"/>
                <a:cs typeface="Arial"/>
              </a:rPr>
              <a:t>i</a:t>
            </a:r>
            <a:r>
              <a:rPr lang="fr-FR" sz="2000" dirty="0">
                <a:latin typeface="Arial"/>
                <a:cs typeface="Arial"/>
              </a:rPr>
              <a:t>) </a:t>
            </a:r>
            <a:r>
              <a:rPr lang="fr-FR" sz="2000" dirty="0" smtClean="0">
                <a:latin typeface="Arial"/>
                <a:cs typeface="Arial"/>
              </a:rPr>
              <a:t>+ </a:t>
            </a:r>
            <a:r>
              <a:rPr lang="fr-FR" sz="2000" i="1" dirty="0">
                <a:latin typeface="Arial"/>
                <a:cs typeface="Arial"/>
              </a:rPr>
              <a:t>P</a:t>
            </a:r>
            <a:r>
              <a:rPr lang="fr-FR" sz="2000" dirty="0">
                <a:latin typeface="Arial"/>
                <a:cs typeface="Arial"/>
              </a:rPr>
              <a:t>(</a:t>
            </a:r>
            <a:r>
              <a:rPr lang="fr-FR" sz="2000" i="1" dirty="0">
                <a:latin typeface="Arial"/>
                <a:cs typeface="Arial"/>
              </a:rPr>
              <a:t>V</a:t>
            </a:r>
            <a:r>
              <a:rPr lang="fr-FR" sz="2000" i="1" baseline="-25000" dirty="0">
                <a:latin typeface="Arial"/>
                <a:cs typeface="Arial"/>
              </a:rPr>
              <a:t>f</a:t>
            </a:r>
            <a:r>
              <a:rPr lang="fr-FR" sz="2000" i="1" dirty="0">
                <a:latin typeface="Arial"/>
                <a:cs typeface="Arial"/>
              </a:rPr>
              <a:t> </a:t>
            </a:r>
            <a:r>
              <a:rPr lang="hr-HR" sz="2000" dirty="0">
                <a:latin typeface="Arial"/>
                <a:cs typeface="Arial"/>
              </a:rPr>
              <a:t>–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i="1" dirty="0">
                <a:latin typeface="Arial"/>
                <a:cs typeface="Arial"/>
              </a:rPr>
              <a:t>V</a:t>
            </a:r>
            <a:r>
              <a:rPr lang="fr-FR" sz="2000" i="1" baseline="-25000" dirty="0">
                <a:latin typeface="Arial"/>
                <a:cs typeface="Arial"/>
              </a:rPr>
              <a:t>i</a:t>
            </a:r>
            <a:r>
              <a:rPr lang="fr-FR" sz="2000" dirty="0">
                <a:latin typeface="Arial"/>
                <a:cs typeface="Arial"/>
              </a:rPr>
              <a:t>) </a:t>
            </a:r>
            <a:r>
              <a:rPr lang="fr-FR" sz="2000" dirty="0" smtClean="0">
                <a:latin typeface="Arial"/>
                <a:cs typeface="Arial"/>
              </a:rPr>
              <a:t>= Δ</a:t>
            </a:r>
            <a:r>
              <a:rPr lang="fr-FR" sz="2000" i="1" dirty="0" smtClean="0">
                <a:latin typeface="Arial"/>
                <a:cs typeface="Arial"/>
              </a:rPr>
              <a:t>U </a:t>
            </a:r>
            <a:r>
              <a:rPr lang="fr-FR" sz="2000" dirty="0">
                <a:latin typeface="Arial"/>
                <a:cs typeface="Arial"/>
              </a:rPr>
              <a:t>+</a:t>
            </a:r>
            <a:r>
              <a:rPr lang="fr-FR" sz="2000" dirty="0" smtClean="0">
                <a:latin typeface="Arial"/>
                <a:cs typeface="Arial"/>
              </a:rPr>
              <a:t> </a:t>
            </a:r>
            <a:r>
              <a:rPr lang="fr-FR" sz="2000" i="1" dirty="0" smtClean="0">
                <a:latin typeface="Arial"/>
                <a:cs typeface="Arial"/>
              </a:rPr>
              <a:t>PΔV</a:t>
            </a:r>
            <a:endParaRPr lang="fr-FR" sz="2000" i="1" dirty="0"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fr-FR" sz="2000" dirty="0">
                <a:latin typeface="Arial"/>
                <a:cs typeface="Arial"/>
              </a:rPr>
              <a:t>Or</a:t>
            </a:r>
            <a:r>
              <a:rPr lang="fr-FR" sz="2000" dirty="0" smtClean="0">
                <a:latin typeface="Arial"/>
                <a:cs typeface="Arial"/>
              </a:rPr>
              <a:t>, </a:t>
            </a:r>
            <a:r>
              <a:rPr lang="hr-HR" sz="2000" i="1" dirty="0" smtClean="0">
                <a:latin typeface="Arial"/>
                <a:cs typeface="Arial"/>
              </a:rPr>
              <a:t>ΔU </a:t>
            </a:r>
            <a:r>
              <a:rPr lang="hr-HR" sz="2000" dirty="0">
                <a:latin typeface="Arial"/>
                <a:cs typeface="Arial"/>
              </a:rPr>
              <a:t>=</a:t>
            </a:r>
            <a:r>
              <a:rPr lang="hr-HR" sz="2000" dirty="0" smtClean="0">
                <a:latin typeface="Arial"/>
                <a:cs typeface="Arial"/>
              </a:rPr>
              <a:t> Δ</a:t>
            </a:r>
            <a:r>
              <a:rPr lang="hr-HR" sz="2000" i="1" dirty="0" smtClean="0">
                <a:latin typeface="Arial"/>
                <a:cs typeface="Arial"/>
              </a:rPr>
              <a:t>H </a:t>
            </a:r>
            <a:r>
              <a:rPr lang="hr-HR" sz="2000" dirty="0" smtClean="0">
                <a:latin typeface="Arial"/>
                <a:cs typeface="Arial"/>
              </a:rPr>
              <a:t>– </a:t>
            </a:r>
            <a:r>
              <a:rPr lang="hr-HR" sz="2000" i="1" dirty="0" smtClean="0">
                <a:latin typeface="Arial"/>
                <a:cs typeface="Arial"/>
              </a:rPr>
              <a:t>PΔV </a:t>
            </a:r>
          </a:p>
          <a:p>
            <a:pPr algn="ctr">
              <a:lnSpc>
                <a:spcPct val="110000"/>
              </a:lnSpc>
            </a:pPr>
            <a:endParaRPr lang="hr-HR" sz="8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last term in this equation </a:t>
            </a:r>
            <a:r>
              <a:rPr lang="en-US" sz="2000" dirty="0" smtClean="0">
                <a:latin typeface="Arial"/>
                <a:cs typeface="Arial"/>
              </a:rPr>
              <a:t>(</a:t>
            </a:r>
            <a:r>
              <a:rPr lang="hr-HR" sz="2000" dirty="0">
                <a:latin typeface="Arial"/>
                <a:cs typeface="Arial"/>
              </a:rPr>
              <a:t>–</a:t>
            </a:r>
            <a:r>
              <a:rPr lang="en-US" sz="2000" i="1" dirty="0" smtClean="0">
                <a:latin typeface="Arial"/>
                <a:cs typeface="Arial"/>
              </a:rPr>
              <a:t>PΔV</a:t>
            </a:r>
            <a:r>
              <a:rPr lang="en-US" sz="2000" dirty="0">
                <a:latin typeface="Arial"/>
                <a:cs typeface="Arial"/>
              </a:rPr>
              <a:t>) is the energy required by the system to </a:t>
            </a:r>
            <a:r>
              <a:rPr lang="en-US" sz="2000" dirty="0" smtClean="0">
                <a:latin typeface="Arial"/>
                <a:cs typeface="Arial"/>
              </a:rPr>
              <a:t>change volume </a:t>
            </a:r>
            <a:r>
              <a:rPr lang="en-US" sz="2000" dirty="0">
                <a:latin typeface="Arial"/>
                <a:cs typeface="Arial"/>
              </a:rPr>
              <a:t>against the constant pressure of the atmosphere. </a:t>
            </a:r>
            <a:r>
              <a:rPr lang="en-US" sz="2000" dirty="0" smtClean="0">
                <a:latin typeface="Arial"/>
                <a:cs typeface="Arial"/>
              </a:rPr>
              <a:t>This </a:t>
            </a:r>
            <a:r>
              <a:rPr lang="en-US" sz="2000" dirty="0">
                <a:latin typeface="Arial"/>
                <a:cs typeface="Arial"/>
              </a:rPr>
              <a:t>required energy is </a:t>
            </a:r>
            <a:r>
              <a:rPr lang="en-US" sz="2000" dirty="0" smtClean="0">
                <a:latin typeface="Arial"/>
                <a:cs typeface="Arial"/>
              </a:rPr>
              <a:t>called the </a:t>
            </a:r>
            <a:r>
              <a:rPr lang="en-US" sz="2000" i="1" dirty="0">
                <a:latin typeface="Arial"/>
                <a:cs typeface="Arial"/>
              </a:rPr>
              <a:t>pressure</a:t>
            </a:r>
            <a:r>
              <a:rPr lang="en-US" sz="2000" dirty="0">
                <a:latin typeface="Arial"/>
                <a:cs typeface="Arial"/>
              </a:rPr>
              <a:t>–</a:t>
            </a:r>
            <a:r>
              <a:rPr lang="en-US" sz="2000" i="1" dirty="0">
                <a:latin typeface="Arial"/>
                <a:cs typeface="Arial"/>
              </a:rPr>
              <a:t>volume work. </a:t>
            </a:r>
            <a:endParaRPr lang="en-US" sz="20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800" i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T</a:t>
            </a:r>
            <a:r>
              <a:rPr lang="en-US" dirty="0" smtClean="0">
                <a:latin typeface="Arial"/>
                <a:cs typeface="Arial"/>
              </a:rPr>
              <a:t>he </a:t>
            </a:r>
            <a:r>
              <a:rPr lang="en-US" dirty="0">
                <a:latin typeface="Arial"/>
                <a:cs typeface="Arial"/>
              </a:rPr>
              <a:t>internal energy of </a:t>
            </a:r>
            <a:r>
              <a:rPr lang="en-US" dirty="0" smtClean="0">
                <a:latin typeface="Arial"/>
                <a:cs typeface="Arial"/>
              </a:rPr>
              <a:t>the </a:t>
            </a:r>
            <a:r>
              <a:rPr lang="en-US" dirty="0">
                <a:latin typeface="Arial"/>
                <a:cs typeface="Arial"/>
              </a:rPr>
              <a:t>system changes </a:t>
            </a:r>
            <a:r>
              <a:rPr lang="en-US" dirty="0" smtClean="0">
                <a:latin typeface="Arial"/>
                <a:cs typeface="Arial"/>
              </a:rPr>
              <a:t>because </a:t>
            </a:r>
            <a:r>
              <a:rPr lang="en-US" dirty="0">
                <a:latin typeface="Arial"/>
                <a:cs typeface="Arial"/>
              </a:rPr>
              <a:t>energy leaves or enters the </a:t>
            </a:r>
            <a:r>
              <a:rPr lang="en-US" dirty="0" smtClean="0">
                <a:latin typeface="Arial"/>
                <a:cs typeface="Arial"/>
              </a:rPr>
              <a:t>system as </a:t>
            </a:r>
            <a:r>
              <a:rPr lang="en-US" dirty="0">
                <a:latin typeface="Arial"/>
                <a:cs typeface="Arial"/>
              </a:rPr>
              <a:t>heat </a:t>
            </a:r>
            <a:r>
              <a:rPr lang="en-US" dirty="0" smtClean="0">
                <a:latin typeface="Arial"/>
                <a:cs typeface="Arial"/>
              </a:rPr>
              <a:t>(Δ</a:t>
            </a:r>
            <a:r>
              <a:rPr lang="en-US" i="1" dirty="0" smtClean="0">
                <a:latin typeface="Arial"/>
                <a:cs typeface="Arial"/>
              </a:rPr>
              <a:t>H</a:t>
            </a:r>
            <a:r>
              <a:rPr lang="en-US" dirty="0">
                <a:latin typeface="Arial"/>
                <a:cs typeface="Arial"/>
              </a:rPr>
              <a:t>), and </a:t>
            </a:r>
            <a:r>
              <a:rPr lang="en-US" dirty="0" smtClean="0">
                <a:latin typeface="Arial"/>
                <a:cs typeface="Arial"/>
              </a:rPr>
              <a:t>because </a:t>
            </a:r>
            <a:r>
              <a:rPr lang="en-US" dirty="0">
                <a:latin typeface="Arial"/>
                <a:cs typeface="Arial"/>
              </a:rPr>
              <a:t>the system increases or decreases </a:t>
            </a:r>
            <a:r>
              <a:rPr lang="en-US" dirty="0" smtClean="0">
                <a:latin typeface="Arial"/>
                <a:cs typeface="Arial"/>
              </a:rPr>
              <a:t>in volume against </a:t>
            </a:r>
            <a:r>
              <a:rPr lang="en-US" dirty="0">
                <a:latin typeface="Arial"/>
                <a:cs typeface="Arial"/>
              </a:rPr>
              <a:t>the constant pressure of the </a:t>
            </a:r>
            <a:r>
              <a:rPr lang="en-US" dirty="0" smtClean="0">
                <a:latin typeface="Arial"/>
                <a:cs typeface="Arial"/>
              </a:rPr>
              <a:t>atmosphere (−</a:t>
            </a:r>
            <a:r>
              <a:rPr lang="en-US" i="1" dirty="0" smtClean="0">
                <a:latin typeface="Arial"/>
                <a:cs typeface="Arial"/>
              </a:rPr>
              <a:t>PΔV</a:t>
            </a:r>
            <a:r>
              <a:rPr lang="en-US" dirty="0">
                <a:latin typeface="Arial"/>
                <a:cs typeface="Arial"/>
              </a:rPr>
              <a:t>).</a:t>
            </a:r>
            <a:endParaRPr lang="fr-FR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523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46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Enthalpy &amp; Internal Energy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830" y="1225267"/>
            <a:ext cx="8687617" cy="516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Consider a specific reaction. When 2 </a:t>
            </a:r>
            <a:r>
              <a:rPr lang="en-US" sz="2000" dirty="0" err="1">
                <a:latin typeface="Arial"/>
                <a:cs typeface="Arial"/>
              </a:rPr>
              <a:t>mol</a:t>
            </a:r>
            <a:r>
              <a:rPr lang="en-US" sz="2000" dirty="0">
                <a:latin typeface="Arial"/>
                <a:cs typeface="Arial"/>
              </a:rPr>
              <a:t> of sodium metal and 2 </a:t>
            </a:r>
            <a:r>
              <a:rPr lang="en-US" sz="2000" dirty="0" err="1">
                <a:latin typeface="Arial"/>
                <a:cs typeface="Arial"/>
              </a:rPr>
              <a:t>mol</a:t>
            </a:r>
            <a:r>
              <a:rPr lang="en-US" sz="2000" dirty="0">
                <a:latin typeface="Arial"/>
                <a:cs typeface="Arial"/>
              </a:rPr>
              <a:t> of </a:t>
            </a:r>
            <a:r>
              <a:rPr lang="en-US" sz="2000" dirty="0" smtClean="0">
                <a:latin typeface="Arial"/>
                <a:cs typeface="Arial"/>
              </a:rPr>
              <a:t>water react </a:t>
            </a:r>
            <a:r>
              <a:rPr lang="en-US" sz="2000" dirty="0">
                <a:latin typeface="Arial"/>
                <a:cs typeface="Arial"/>
              </a:rPr>
              <a:t>in a beaker, 1 </a:t>
            </a:r>
            <a:r>
              <a:rPr lang="en-US" sz="2000" dirty="0" err="1">
                <a:latin typeface="Arial"/>
                <a:cs typeface="Arial"/>
              </a:rPr>
              <a:t>mol</a:t>
            </a:r>
            <a:r>
              <a:rPr lang="en-US" sz="2000" dirty="0">
                <a:latin typeface="Arial"/>
                <a:cs typeface="Arial"/>
              </a:rPr>
              <a:t> of hydrogen gas forms and heat evolves. If you </a:t>
            </a:r>
            <a:r>
              <a:rPr lang="en-US" sz="2000" dirty="0" smtClean="0">
                <a:latin typeface="Arial"/>
                <a:cs typeface="Arial"/>
              </a:rPr>
              <a:t>measured this </a:t>
            </a:r>
            <a:r>
              <a:rPr lang="en-US" sz="2000" dirty="0">
                <a:latin typeface="Arial"/>
                <a:cs typeface="Arial"/>
              </a:rPr>
              <a:t>heat, you would find it to be </a:t>
            </a:r>
            <a:r>
              <a:rPr lang="en-US" sz="2000" dirty="0" smtClean="0">
                <a:latin typeface="Arial"/>
                <a:cs typeface="Arial"/>
              </a:rPr>
              <a:t>−368.6 </a:t>
            </a:r>
            <a:r>
              <a:rPr lang="en-US" sz="2000" dirty="0">
                <a:latin typeface="Arial"/>
                <a:cs typeface="Arial"/>
              </a:rPr>
              <a:t>kJ, indicating that 368.6 kJ of energy </a:t>
            </a:r>
            <a:r>
              <a:rPr lang="en-US" sz="2000" dirty="0" smtClean="0">
                <a:latin typeface="Arial"/>
                <a:cs typeface="Arial"/>
              </a:rPr>
              <a:t>has left </a:t>
            </a:r>
            <a:r>
              <a:rPr lang="en-US" sz="2000" dirty="0">
                <a:latin typeface="Arial"/>
                <a:cs typeface="Arial"/>
              </a:rPr>
              <a:t>the system in the form of heat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Because hydrogen gas forms during the reaction, the volume of the system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increases. To expand, the system must push back the atmosphere, and this </a:t>
            </a:r>
            <a:r>
              <a:rPr lang="en-US" sz="2000" dirty="0" smtClean="0">
                <a:latin typeface="Arial"/>
                <a:cs typeface="Arial"/>
              </a:rPr>
              <a:t>requires energy </a:t>
            </a:r>
            <a:r>
              <a:rPr lang="en-US" sz="2000" dirty="0">
                <a:latin typeface="Arial"/>
                <a:cs typeface="Arial"/>
              </a:rPr>
              <a:t>equal to the pressure–volume work. It may be easier to see this pressure</a:t>
            </a:r>
            <a:r>
              <a:rPr lang="en-US" sz="2000" dirty="0" smtClean="0">
                <a:latin typeface="Arial"/>
                <a:cs typeface="Arial"/>
              </a:rPr>
              <a:t>–volume </a:t>
            </a:r>
            <a:r>
              <a:rPr lang="en-US" sz="2000" dirty="0">
                <a:latin typeface="Arial"/>
                <a:cs typeface="Arial"/>
              </a:rPr>
              <a:t>work if you replace the constant pressure of the atmosphere by an </a:t>
            </a:r>
            <a:r>
              <a:rPr lang="en-US" sz="2000" dirty="0" smtClean="0">
                <a:latin typeface="Arial"/>
                <a:cs typeface="Arial"/>
              </a:rPr>
              <a:t>equivalent pressure </a:t>
            </a:r>
            <a:r>
              <a:rPr lang="en-US" sz="2000" dirty="0">
                <a:latin typeface="Arial"/>
                <a:cs typeface="Arial"/>
              </a:rPr>
              <a:t>from a piston-and-weight </a:t>
            </a:r>
            <a:r>
              <a:rPr lang="en-US" sz="2000" dirty="0" smtClean="0">
                <a:latin typeface="Arial"/>
                <a:cs typeface="Arial"/>
              </a:rPr>
              <a:t>assembly. </a:t>
            </a:r>
            <a:r>
              <a:rPr lang="en-US" sz="2000" dirty="0">
                <a:latin typeface="Arial"/>
                <a:cs typeface="Arial"/>
              </a:rPr>
              <a:t>When </a:t>
            </a:r>
            <a:r>
              <a:rPr lang="en-US" sz="2000" dirty="0" smtClean="0">
                <a:latin typeface="Arial"/>
                <a:cs typeface="Arial"/>
              </a:rPr>
              <a:t>hydrogen gas </a:t>
            </a:r>
            <a:r>
              <a:rPr lang="en-US" sz="2000" dirty="0">
                <a:latin typeface="Arial"/>
                <a:cs typeface="Arial"/>
              </a:rPr>
              <a:t>is released during the reaction, it pushes upward on the piston and raises </a:t>
            </a:r>
            <a:r>
              <a:rPr lang="en-US" sz="2000" dirty="0" smtClean="0">
                <a:latin typeface="Arial"/>
                <a:cs typeface="Arial"/>
              </a:rPr>
              <a:t>the weight</a:t>
            </a:r>
            <a:r>
              <a:rPr lang="en-US" sz="2000" dirty="0">
                <a:latin typeface="Arial"/>
                <a:cs typeface="Arial"/>
              </a:rPr>
              <a:t>. It requires energy to lift a weight upward in a gravitational field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000" dirty="0">
              <a:solidFill>
                <a:srgbClr val="31859C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i="1" dirty="0" smtClean="0">
                <a:solidFill>
                  <a:srgbClr val="31859C"/>
                </a:solidFill>
                <a:latin typeface="Arial"/>
                <a:cs typeface="Arial"/>
              </a:rPr>
              <a:t>Calculate the </a:t>
            </a:r>
            <a:r>
              <a:rPr lang="en-US" sz="2000" i="1" dirty="0">
                <a:solidFill>
                  <a:srgbClr val="31859C"/>
                </a:solidFill>
                <a:latin typeface="Arial"/>
                <a:cs typeface="Arial"/>
              </a:rPr>
              <a:t>pressure–volume </a:t>
            </a:r>
            <a:r>
              <a:rPr lang="en-US" sz="2000" i="1" dirty="0" smtClean="0">
                <a:solidFill>
                  <a:srgbClr val="31859C"/>
                </a:solidFill>
                <a:latin typeface="Arial"/>
                <a:cs typeface="Arial"/>
              </a:rPr>
              <a:t>work. Find out the internal energy of the system.</a:t>
            </a:r>
            <a:endParaRPr lang="fr-FR" sz="2000" i="1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94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24" y="317478"/>
            <a:ext cx="7420674" cy="30850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5899" y="3613499"/>
            <a:ext cx="8597599" cy="3134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A</a:t>
            </a:r>
            <a:r>
              <a:rPr lang="en-US" sz="2000" dirty="0" smtClean="0">
                <a:latin typeface="Arial"/>
                <a:cs typeface="Arial"/>
              </a:rPr>
              <a:t>t </a:t>
            </a:r>
            <a:r>
              <a:rPr lang="en-US" sz="2000" dirty="0">
                <a:latin typeface="Arial"/>
                <a:cs typeface="Arial"/>
              </a:rPr>
              <a:t>25°C and 1.00 </a:t>
            </a:r>
            <a:r>
              <a:rPr lang="en-US" sz="2000" dirty="0" err="1">
                <a:latin typeface="Arial"/>
                <a:cs typeface="Arial"/>
              </a:rPr>
              <a:t>atm</a:t>
            </a:r>
            <a:r>
              <a:rPr lang="en-US" sz="2000" dirty="0">
                <a:latin typeface="Arial"/>
                <a:cs typeface="Arial"/>
              </a:rPr>
              <a:t> pressure, you find that it is −</a:t>
            </a:r>
            <a:r>
              <a:rPr lang="en-US" sz="2000" i="1" dirty="0">
                <a:latin typeface="Arial"/>
                <a:cs typeface="Arial"/>
              </a:rPr>
              <a:t>PΔV </a:t>
            </a:r>
            <a:r>
              <a:rPr lang="en-US" sz="2000" dirty="0" smtClean="0">
                <a:latin typeface="Arial"/>
                <a:cs typeface="Arial"/>
              </a:rPr>
              <a:t>= </a:t>
            </a:r>
            <a:r>
              <a:rPr lang="en-US" sz="2000" dirty="0" err="1" smtClean="0">
                <a:latin typeface="Arial"/>
                <a:cs typeface="Arial"/>
              </a:rPr>
              <a:t>ΔnRT</a:t>
            </a:r>
            <a:r>
              <a:rPr lang="en-US" sz="2000" dirty="0" smtClean="0">
                <a:latin typeface="Arial"/>
                <a:cs typeface="Arial"/>
              </a:rPr>
              <a:t> = </a:t>
            </a:r>
            <a:r>
              <a:rPr lang="en-US" sz="2000" dirty="0">
                <a:latin typeface="Arial"/>
                <a:cs typeface="Arial"/>
              </a:rPr>
              <a:t>−2.5 kJ. </a:t>
            </a:r>
            <a:endParaRPr lang="en-US" sz="2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In </a:t>
            </a:r>
            <a:r>
              <a:rPr lang="en-US" sz="2000" dirty="0">
                <a:latin typeface="Arial"/>
                <a:cs typeface="Arial"/>
              </a:rPr>
              <a:t>the sodium–water reaction, the internal energy changes by −368.6 kJ because heat evolves and changes by −2.5 kJ because pressure–volume work is done. The total change of internal energy is </a:t>
            </a:r>
            <a:r>
              <a:rPr lang="en-US" sz="2000" dirty="0" err="1">
                <a:latin typeface="Arial"/>
                <a:cs typeface="Arial"/>
              </a:rPr>
              <a:t>Δ</a:t>
            </a:r>
            <a:r>
              <a:rPr lang="hr-HR" sz="2000" i="1" dirty="0">
                <a:latin typeface="Arial"/>
                <a:cs typeface="Arial"/>
              </a:rPr>
              <a:t>U </a:t>
            </a:r>
            <a:r>
              <a:rPr lang="hr-HR" sz="2000" dirty="0">
                <a:latin typeface="Arial"/>
                <a:cs typeface="Arial"/>
              </a:rPr>
              <a:t>= Δ</a:t>
            </a:r>
            <a:r>
              <a:rPr lang="hr-HR" sz="2000" i="1" dirty="0">
                <a:latin typeface="Arial"/>
                <a:cs typeface="Arial"/>
              </a:rPr>
              <a:t>H −</a:t>
            </a:r>
            <a:r>
              <a:rPr lang="hr-HR" sz="2000" dirty="0">
                <a:latin typeface="Arial"/>
                <a:cs typeface="Arial"/>
              </a:rPr>
              <a:t> </a:t>
            </a:r>
            <a:r>
              <a:rPr lang="hr-HR" sz="2000" i="1" dirty="0">
                <a:latin typeface="Arial"/>
                <a:cs typeface="Arial"/>
              </a:rPr>
              <a:t>PΔV </a:t>
            </a:r>
            <a:r>
              <a:rPr lang="hr-HR" sz="2000" dirty="0">
                <a:latin typeface="Arial"/>
                <a:cs typeface="Arial"/>
              </a:rPr>
              <a:t>= −368.6 kJ + 2.5 kJ = −371.1 kJ</a:t>
            </a:r>
          </a:p>
          <a:p>
            <a:pPr>
              <a:lnSpc>
                <a:spcPct val="110000"/>
              </a:lnSpc>
            </a:pP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31859C"/>
                </a:solidFill>
                <a:latin typeface="Arial"/>
                <a:cs typeface="Arial"/>
              </a:rPr>
              <a:t>Δ</a:t>
            </a:r>
            <a:r>
              <a:rPr lang="en-US" sz="2000" i="1" dirty="0">
                <a:solidFill>
                  <a:srgbClr val="31859C"/>
                </a:solidFill>
                <a:latin typeface="Arial"/>
                <a:cs typeface="Arial"/>
              </a:rPr>
              <a:t>U </a:t>
            </a:r>
            <a:r>
              <a:rPr lang="en-US" sz="2000" dirty="0">
                <a:solidFill>
                  <a:srgbClr val="31859C"/>
                </a:solidFill>
                <a:latin typeface="Arial"/>
                <a:cs typeface="Arial"/>
              </a:rPr>
              <a:t>does not differ a great deal from Δ</a:t>
            </a:r>
            <a:r>
              <a:rPr lang="en-US" sz="2000" i="1" dirty="0">
                <a:solidFill>
                  <a:srgbClr val="31859C"/>
                </a:solidFill>
                <a:latin typeface="Arial"/>
                <a:cs typeface="Arial"/>
              </a:rPr>
              <a:t>H</a:t>
            </a:r>
            <a:r>
              <a:rPr lang="en-US" sz="2000" dirty="0">
                <a:solidFill>
                  <a:srgbClr val="31859C"/>
                </a:solidFill>
                <a:latin typeface="Arial"/>
                <a:cs typeface="Arial"/>
              </a:rPr>
              <a:t>. This is the case in most reactions, so the heat of reaction at constant pressure is approximately equal to the change of internal energy.</a:t>
            </a:r>
            <a:endParaRPr lang="fr-FR" sz="2000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12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861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Thermochemistry</a:t>
            </a:r>
            <a:endParaRPr lang="en-US" sz="3600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0" y="1868704"/>
            <a:ext cx="3612720" cy="4113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63" y="1868704"/>
            <a:ext cx="3560811" cy="4054943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807156" y="3611887"/>
            <a:ext cx="1535813" cy="12350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After Reaction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0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1" y="1286247"/>
            <a:ext cx="8408690" cy="4956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latin typeface="Arial"/>
                <a:cs typeface="Arial"/>
              </a:rPr>
              <a:t>A thermochemical equation is </a:t>
            </a:r>
            <a:r>
              <a:rPr lang="en-US" sz="2200" i="1" dirty="0">
                <a:latin typeface="Arial"/>
                <a:cs typeface="Arial"/>
              </a:rPr>
              <a:t>the chemical equation for a </a:t>
            </a:r>
            <a:r>
              <a:rPr lang="en-US" sz="2200" i="1" dirty="0" smtClean="0">
                <a:latin typeface="Arial"/>
                <a:cs typeface="Arial"/>
              </a:rPr>
              <a:t>reaction (</a:t>
            </a:r>
            <a:r>
              <a:rPr lang="en-US" sz="2200" i="1" dirty="0">
                <a:latin typeface="Arial"/>
                <a:cs typeface="Arial"/>
              </a:rPr>
              <a:t>including phase labels) in which the equation is given a molar interpretation, </a:t>
            </a:r>
            <a:r>
              <a:rPr lang="en-US" sz="2200" i="1" dirty="0" smtClean="0">
                <a:latin typeface="Arial"/>
                <a:cs typeface="Arial"/>
              </a:rPr>
              <a:t>and the </a:t>
            </a:r>
            <a:r>
              <a:rPr lang="en-US" sz="2200" i="1" dirty="0">
                <a:latin typeface="Arial"/>
                <a:cs typeface="Arial"/>
              </a:rPr>
              <a:t>enthalpy of reaction for these molar amounts is written directly after the equation.</a:t>
            </a:r>
          </a:p>
          <a:p>
            <a:pPr>
              <a:lnSpc>
                <a:spcPct val="12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latin typeface="Arial"/>
                <a:cs typeface="Arial"/>
              </a:rPr>
              <a:t>For </a:t>
            </a:r>
            <a:r>
              <a:rPr lang="en-US" sz="2200" dirty="0">
                <a:latin typeface="Arial"/>
                <a:cs typeface="Arial"/>
              </a:rPr>
              <a:t>the reaction of sodium and water, you would write</a:t>
            </a:r>
          </a:p>
          <a:p>
            <a:pPr>
              <a:lnSpc>
                <a:spcPct val="120000"/>
              </a:lnSpc>
            </a:pPr>
            <a:endParaRPr lang="fr-FR" sz="2200" dirty="0" smtClean="0"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fr-FR" sz="2200" dirty="0" smtClean="0">
                <a:latin typeface="Arial"/>
                <a:cs typeface="Arial"/>
              </a:rPr>
              <a:t>2Na</a:t>
            </a:r>
            <a:r>
              <a:rPr lang="fr-FR" sz="2200" dirty="0">
                <a:latin typeface="Arial"/>
                <a:cs typeface="Arial"/>
              </a:rPr>
              <a:t>(</a:t>
            </a:r>
            <a:r>
              <a:rPr lang="fr-FR" sz="2200" i="1" dirty="0">
                <a:latin typeface="Arial"/>
                <a:cs typeface="Arial"/>
              </a:rPr>
              <a:t>s</a:t>
            </a:r>
            <a:r>
              <a:rPr lang="fr-FR" sz="2200" dirty="0">
                <a:latin typeface="Arial"/>
                <a:cs typeface="Arial"/>
              </a:rPr>
              <a:t>) </a:t>
            </a:r>
            <a:r>
              <a:rPr lang="fr-FR" sz="2200" dirty="0" smtClean="0">
                <a:latin typeface="Arial"/>
                <a:cs typeface="Arial"/>
              </a:rPr>
              <a:t>+ </a:t>
            </a:r>
            <a:r>
              <a:rPr lang="fr-FR" sz="2200" dirty="0">
                <a:latin typeface="Arial"/>
                <a:cs typeface="Arial"/>
              </a:rPr>
              <a:t>2H</a:t>
            </a:r>
            <a:r>
              <a:rPr lang="fr-FR" sz="2200" baseline="-25000" dirty="0">
                <a:latin typeface="Arial"/>
                <a:cs typeface="Arial"/>
              </a:rPr>
              <a:t>2</a:t>
            </a:r>
            <a:r>
              <a:rPr lang="fr-FR" sz="2200" dirty="0">
                <a:latin typeface="Arial"/>
                <a:cs typeface="Arial"/>
              </a:rPr>
              <a:t>O(</a:t>
            </a:r>
            <a:r>
              <a:rPr lang="fr-FR" sz="2200" i="1" dirty="0">
                <a:latin typeface="Arial"/>
                <a:cs typeface="Arial"/>
              </a:rPr>
              <a:t>l </a:t>
            </a:r>
            <a:r>
              <a:rPr lang="fr-FR" sz="2200" dirty="0">
                <a:latin typeface="Arial"/>
                <a:cs typeface="Arial"/>
              </a:rPr>
              <a:t>) </a:t>
            </a:r>
            <a:r>
              <a:rPr lang="fr-FR" sz="2200" dirty="0" smtClean="0">
                <a:latin typeface="Arial"/>
                <a:ea typeface="Wingdings"/>
                <a:cs typeface="Arial"/>
                <a:sym typeface="Wingdings"/>
              </a:rPr>
              <a:t>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>
                <a:latin typeface="Arial"/>
                <a:cs typeface="Arial"/>
              </a:rPr>
              <a:t>2NaOH(</a:t>
            </a:r>
            <a:r>
              <a:rPr lang="fr-FR" sz="2200" i="1" dirty="0" err="1">
                <a:latin typeface="Arial"/>
                <a:cs typeface="Arial"/>
              </a:rPr>
              <a:t>aq</a:t>
            </a:r>
            <a:r>
              <a:rPr lang="fr-FR" sz="2200" dirty="0">
                <a:latin typeface="Arial"/>
                <a:cs typeface="Arial"/>
              </a:rPr>
              <a:t>) </a:t>
            </a:r>
            <a:r>
              <a:rPr lang="fr-FR" sz="2200" dirty="0" smtClean="0">
                <a:latin typeface="Arial"/>
                <a:cs typeface="Arial"/>
              </a:rPr>
              <a:t>+ </a:t>
            </a:r>
            <a:r>
              <a:rPr lang="fr-FR" sz="2200" dirty="0">
                <a:latin typeface="Arial"/>
                <a:cs typeface="Arial"/>
              </a:rPr>
              <a:t>H</a:t>
            </a:r>
            <a:r>
              <a:rPr lang="fr-FR" sz="2200" baseline="-25000" dirty="0">
                <a:latin typeface="Arial"/>
                <a:cs typeface="Arial"/>
              </a:rPr>
              <a:t>2</a:t>
            </a:r>
            <a:r>
              <a:rPr lang="fr-FR" sz="2200" dirty="0">
                <a:latin typeface="Arial"/>
                <a:cs typeface="Arial"/>
              </a:rPr>
              <a:t>(</a:t>
            </a:r>
            <a:r>
              <a:rPr lang="fr-FR" sz="2200" i="1" dirty="0">
                <a:latin typeface="Arial"/>
                <a:cs typeface="Arial"/>
              </a:rPr>
              <a:t>g</a:t>
            </a:r>
            <a:r>
              <a:rPr lang="fr-FR" sz="2200" dirty="0">
                <a:latin typeface="Arial"/>
                <a:cs typeface="Arial"/>
              </a:rPr>
              <a:t>); </a:t>
            </a:r>
            <a:r>
              <a:rPr lang="fr-FR" sz="2200" dirty="0" smtClean="0">
                <a:latin typeface="Arial"/>
                <a:cs typeface="Arial"/>
              </a:rPr>
              <a:t>Δ</a:t>
            </a:r>
            <a:r>
              <a:rPr lang="fr-FR" sz="2200" i="1" dirty="0" smtClean="0">
                <a:latin typeface="Arial"/>
                <a:cs typeface="Arial"/>
              </a:rPr>
              <a:t>H </a:t>
            </a:r>
            <a:r>
              <a:rPr lang="fr-FR" sz="2200" dirty="0">
                <a:latin typeface="Arial"/>
                <a:cs typeface="Arial"/>
              </a:rPr>
              <a:t>=</a:t>
            </a:r>
            <a:r>
              <a:rPr lang="fr-FR" sz="2200" dirty="0" smtClean="0">
                <a:latin typeface="Arial"/>
                <a:cs typeface="Arial"/>
              </a:rPr>
              <a:t> −368.6 </a:t>
            </a:r>
            <a:r>
              <a:rPr lang="fr-FR" sz="2200" dirty="0">
                <a:latin typeface="Arial"/>
                <a:cs typeface="Arial"/>
              </a:rPr>
              <a:t>kJ</a:t>
            </a:r>
          </a:p>
          <a:p>
            <a:pPr>
              <a:lnSpc>
                <a:spcPct val="120000"/>
              </a:lnSpc>
            </a:pPr>
            <a:endParaRPr lang="fr-FR" sz="2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fr-FR" sz="2200" dirty="0" smtClean="0">
                <a:latin typeface="Arial"/>
                <a:cs typeface="Arial"/>
              </a:rPr>
              <a:t>This </a:t>
            </a:r>
            <a:r>
              <a:rPr lang="fr-FR" sz="2200" dirty="0" err="1">
                <a:latin typeface="Arial"/>
                <a:cs typeface="Arial"/>
              </a:rPr>
              <a:t>equation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says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that</a:t>
            </a:r>
            <a:r>
              <a:rPr lang="fr-FR" sz="2200" dirty="0">
                <a:latin typeface="Arial"/>
                <a:cs typeface="Arial"/>
              </a:rPr>
              <a:t> 2 mol of sodium </a:t>
            </a:r>
            <a:r>
              <a:rPr lang="fr-FR" sz="2200" dirty="0" err="1">
                <a:latin typeface="Arial"/>
                <a:cs typeface="Arial"/>
              </a:rPr>
              <a:t>reacts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with</a:t>
            </a:r>
            <a:r>
              <a:rPr lang="fr-FR" sz="2200" dirty="0">
                <a:latin typeface="Arial"/>
                <a:cs typeface="Arial"/>
              </a:rPr>
              <a:t> 2 mol of water to </a:t>
            </a:r>
            <a:r>
              <a:rPr lang="fr-FR" sz="2200" dirty="0" err="1">
                <a:latin typeface="Arial"/>
                <a:cs typeface="Arial"/>
              </a:rPr>
              <a:t>produce</a:t>
            </a:r>
            <a:r>
              <a:rPr lang="fr-FR" sz="2200" dirty="0">
                <a:latin typeface="Arial"/>
                <a:cs typeface="Arial"/>
              </a:rPr>
              <a:t> 2 </a:t>
            </a:r>
            <a:r>
              <a:rPr lang="fr-FR" sz="2200" dirty="0" smtClean="0">
                <a:latin typeface="Arial"/>
                <a:cs typeface="Arial"/>
              </a:rPr>
              <a:t>mol of </a:t>
            </a:r>
            <a:r>
              <a:rPr lang="fr-FR" sz="2200" dirty="0">
                <a:latin typeface="Arial"/>
                <a:cs typeface="Arial"/>
              </a:rPr>
              <a:t>sodium </a:t>
            </a:r>
            <a:r>
              <a:rPr lang="fr-FR" sz="2200" dirty="0" err="1">
                <a:latin typeface="Arial"/>
                <a:cs typeface="Arial"/>
              </a:rPr>
              <a:t>hydroxide</a:t>
            </a:r>
            <a:r>
              <a:rPr lang="fr-FR" sz="2200" dirty="0">
                <a:latin typeface="Arial"/>
                <a:cs typeface="Arial"/>
              </a:rPr>
              <a:t> and 1 mol of </a:t>
            </a:r>
            <a:r>
              <a:rPr lang="fr-FR" sz="2200" dirty="0" err="1">
                <a:latin typeface="Arial"/>
                <a:cs typeface="Arial"/>
              </a:rPr>
              <a:t>hydrogen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gas</a:t>
            </a:r>
            <a:r>
              <a:rPr lang="fr-FR" sz="2200" dirty="0">
                <a:latin typeface="Arial"/>
                <a:cs typeface="Arial"/>
              </a:rPr>
              <a:t>, and 368.6 kJ of </a:t>
            </a:r>
            <a:r>
              <a:rPr lang="fr-FR" sz="2200" dirty="0" err="1">
                <a:latin typeface="Arial"/>
                <a:cs typeface="Arial"/>
              </a:rPr>
              <a:t>heat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evolves</a:t>
            </a:r>
            <a:r>
              <a:rPr lang="fr-FR" sz="2200" dirty="0" smtClean="0">
                <a:latin typeface="Arial"/>
                <a:cs typeface="Arial"/>
              </a:rPr>
              <a:t>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Thermochemical Equations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54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0581" y="1286247"/>
            <a:ext cx="8525310" cy="547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200" dirty="0" err="1">
                <a:latin typeface="Arial"/>
                <a:cs typeface="Arial"/>
              </a:rPr>
              <a:t>T</a:t>
            </a:r>
            <a:r>
              <a:rPr lang="fr-FR" sz="2200" dirty="0" err="1" smtClean="0">
                <a:latin typeface="Arial"/>
                <a:cs typeface="Arial"/>
              </a:rPr>
              <a:t>hermochemical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equation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includes</a:t>
            </a:r>
            <a:r>
              <a:rPr lang="fr-FR" sz="2200" dirty="0" smtClean="0">
                <a:latin typeface="Arial"/>
                <a:cs typeface="Arial"/>
              </a:rPr>
              <a:t> phase labels. This </a:t>
            </a:r>
            <a:r>
              <a:rPr lang="fr-FR" sz="2200" dirty="0" err="1" smtClean="0">
                <a:latin typeface="Arial"/>
                <a:cs typeface="Arial"/>
              </a:rPr>
              <a:t>is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because</a:t>
            </a:r>
            <a:r>
              <a:rPr lang="fr-FR" sz="2200" dirty="0" smtClean="0">
                <a:latin typeface="Arial"/>
                <a:cs typeface="Arial"/>
              </a:rPr>
              <a:t> the </a:t>
            </a:r>
            <a:r>
              <a:rPr lang="fr-FR" sz="2200" dirty="0" err="1" smtClean="0">
                <a:latin typeface="Arial"/>
                <a:cs typeface="Arial"/>
              </a:rPr>
              <a:t>enthalpy</a:t>
            </a:r>
            <a:r>
              <a:rPr lang="fr-FR" sz="2200" dirty="0" smtClean="0">
                <a:latin typeface="Arial"/>
                <a:cs typeface="Arial"/>
              </a:rPr>
              <a:t> change, Δ</a:t>
            </a:r>
            <a:r>
              <a:rPr lang="fr-FR" sz="2200" i="1" dirty="0" smtClean="0">
                <a:latin typeface="Arial"/>
                <a:cs typeface="Arial"/>
              </a:rPr>
              <a:t>H</a:t>
            </a:r>
            <a:r>
              <a:rPr lang="fr-FR" sz="2200" dirty="0" smtClean="0">
                <a:latin typeface="Arial"/>
                <a:cs typeface="Arial"/>
              </a:rPr>
              <a:t>, </a:t>
            </a:r>
            <a:r>
              <a:rPr lang="fr-FR" sz="2200" dirty="0" err="1" smtClean="0">
                <a:latin typeface="Arial"/>
                <a:cs typeface="Arial"/>
              </a:rPr>
              <a:t>depends</a:t>
            </a:r>
            <a:r>
              <a:rPr lang="fr-FR" sz="2200" dirty="0" smtClean="0">
                <a:latin typeface="Arial"/>
                <a:cs typeface="Arial"/>
              </a:rPr>
              <a:t> on the phase of the substances. </a:t>
            </a:r>
            <a:r>
              <a:rPr lang="fr-FR" sz="2200" dirty="0" err="1" smtClean="0">
                <a:latin typeface="Arial"/>
                <a:cs typeface="Arial"/>
              </a:rPr>
              <a:t>Consider</a:t>
            </a:r>
            <a:r>
              <a:rPr lang="fr-FR" sz="2200" dirty="0" smtClean="0">
                <a:latin typeface="Arial"/>
                <a:cs typeface="Arial"/>
              </a:rPr>
              <a:t> the </a:t>
            </a:r>
            <a:r>
              <a:rPr lang="fr-FR" sz="2200" dirty="0" err="1" smtClean="0">
                <a:latin typeface="Arial"/>
                <a:cs typeface="Arial"/>
              </a:rPr>
              <a:t>reaction</a:t>
            </a:r>
            <a:r>
              <a:rPr lang="fr-FR" sz="2200" dirty="0" smtClean="0">
                <a:latin typeface="Arial"/>
                <a:cs typeface="Arial"/>
              </a:rPr>
              <a:t> of </a:t>
            </a:r>
            <a:r>
              <a:rPr lang="fr-FR" sz="2200" dirty="0" err="1" smtClean="0">
                <a:latin typeface="Arial"/>
                <a:cs typeface="Arial"/>
              </a:rPr>
              <a:t>hydrogen</a:t>
            </a:r>
            <a:r>
              <a:rPr lang="fr-FR" sz="2200" dirty="0" smtClean="0">
                <a:latin typeface="Arial"/>
                <a:cs typeface="Arial"/>
              </a:rPr>
              <a:t> and </a:t>
            </a:r>
            <a:r>
              <a:rPr lang="fr-FR" sz="2200" dirty="0" err="1" smtClean="0">
                <a:latin typeface="Arial"/>
                <a:cs typeface="Arial"/>
              </a:rPr>
              <a:t>oxygen</a:t>
            </a:r>
            <a:r>
              <a:rPr lang="fr-FR" sz="2200" dirty="0" smtClean="0">
                <a:latin typeface="Arial"/>
                <a:cs typeface="Arial"/>
              </a:rPr>
              <a:t> to </a:t>
            </a:r>
            <a:r>
              <a:rPr lang="fr-FR" sz="2200" dirty="0" err="1" smtClean="0">
                <a:latin typeface="Arial"/>
                <a:cs typeface="Arial"/>
              </a:rPr>
              <a:t>produce</a:t>
            </a:r>
            <a:r>
              <a:rPr lang="fr-FR" sz="2200" dirty="0" smtClean="0">
                <a:latin typeface="Arial"/>
                <a:cs typeface="Arial"/>
              </a:rPr>
              <a:t> water. If the </a:t>
            </a:r>
            <a:r>
              <a:rPr lang="fr-FR" sz="2200" dirty="0" err="1" smtClean="0">
                <a:latin typeface="Arial"/>
                <a:cs typeface="Arial"/>
              </a:rPr>
              <a:t>product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is</a:t>
            </a:r>
            <a:r>
              <a:rPr lang="fr-FR" sz="2200" dirty="0" smtClean="0">
                <a:latin typeface="Arial"/>
                <a:cs typeface="Arial"/>
              </a:rPr>
              <a:t> water </a:t>
            </a:r>
            <a:r>
              <a:rPr lang="fr-FR" sz="2200" dirty="0" err="1" smtClean="0">
                <a:latin typeface="Arial"/>
                <a:cs typeface="Arial"/>
              </a:rPr>
              <a:t>vapor</a:t>
            </a:r>
            <a:r>
              <a:rPr lang="fr-FR" sz="2200" dirty="0" smtClean="0">
                <a:latin typeface="Arial"/>
                <a:cs typeface="Arial"/>
              </a:rPr>
              <a:t>, 2 mol of H</a:t>
            </a:r>
            <a:r>
              <a:rPr lang="fr-FR" sz="2200" baseline="-25000" dirty="0" smtClean="0">
                <a:latin typeface="Arial"/>
                <a:cs typeface="Arial"/>
              </a:rPr>
              <a:t>2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burn</a:t>
            </a:r>
            <a:r>
              <a:rPr lang="fr-FR" sz="2200" dirty="0" smtClean="0">
                <a:latin typeface="Arial"/>
                <a:cs typeface="Arial"/>
              </a:rPr>
              <a:t> to release 483.7 kJ of </a:t>
            </a:r>
            <a:r>
              <a:rPr lang="fr-FR" sz="2200" dirty="0" err="1" smtClean="0">
                <a:latin typeface="Arial"/>
                <a:cs typeface="Arial"/>
              </a:rPr>
              <a:t>heat</a:t>
            </a:r>
            <a:r>
              <a:rPr lang="fr-FR" sz="2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endParaRPr lang="fr-FR" sz="800" dirty="0" smtClean="0"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fr-FR" sz="2200" dirty="0" smtClean="0">
                <a:latin typeface="Arial"/>
                <a:cs typeface="Arial"/>
              </a:rPr>
              <a:t>2H</a:t>
            </a:r>
            <a:r>
              <a:rPr lang="fr-FR" sz="2200" baseline="-25000" dirty="0" smtClean="0">
                <a:latin typeface="Arial"/>
                <a:cs typeface="Arial"/>
              </a:rPr>
              <a:t>2</a:t>
            </a:r>
            <a:r>
              <a:rPr lang="fr-FR" sz="2200" dirty="0" smtClean="0">
                <a:latin typeface="Arial"/>
                <a:cs typeface="Arial"/>
              </a:rPr>
              <a:t>(</a:t>
            </a:r>
            <a:r>
              <a:rPr lang="fr-FR" sz="2200" i="1" dirty="0" smtClean="0">
                <a:latin typeface="Arial"/>
                <a:cs typeface="Arial"/>
              </a:rPr>
              <a:t>g</a:t>
            </a:r>
            <a:r>
              <a:rPr lang="fr-FR" sz="2200" dirty="0" smtClean="0">
                <a:latin typeface="Arial"/>
                <a:cs typeface="Arial"/>
              </a:rPr>
              <a:t>) + O</a:t>
            </a:r>
            <a:r>
              <a:rPr lang="fr-FR" sz="2200" baseline="-25000" dirty="0" smtClean="0">
                <a:latin typeface="Arial"/>
                <a:cs typeface="Arial"/>
              </a:rPr>
              <a:t>2</a:t>
            </a:r>
            <a:r>
              <a:rPr lang="fr-FR" sz="2200" dirty="0" smtClean="0">
                <a:latin typeface="Arial"/>
                <a:cs typeface="Arial"/>
              </a:rPr>
              <a:t>(</a:t>
            </a:r>
            <a:r>
              <a:rPr lang="fr-FR" sz="2200" i="1" dirty="0" smtClean="0">
                <a:latin typeface="Arial"/>
                <a:cs typeface="Arial"/>
              </a:rPr>
              <a:t>g</a:t>
            </a:r>
            <a:r>
              <a:rPr lang="fr-FR" sz="2200" dirty="0" smtClean="0">
                <a:latin typeface="Arial"/>
                <a:cs typeface="Arial"/>
              </a:rPr>
              <a:t>) </a:t>
            </a:r>
            <a:r>
              <a:rPr lang="fr-FR" sz="2200" dirty="0" smtClean="0">
                <a:latin typeface="Arial"/>
                <a:ea typeface="Wingdings"/>
                <a:cs typeface="Arial"/>
                <a:sym typeface="Wingdings"/>
              </a:rPr>
              <a:t></a:t>
            </a:r>
            <a:r>
              <a:rPr lang="fr-FR" sz="2200" dirty="0" smtClean="0">
                <a:latin typeface="Arial"/>
                <a:cs typeface="Arial"/>
              </a:rPr>
              <a:t> 2H</a:t>
            </a:r>
            <a:r>
              <a:rPr lang="fr-FR" sz="2200" baseline="-25000" dirty="0" smtClean="0">
                <a:latin typeface="Arial"/>
                <a:cs typeface="Arial"/>
              </a:rPr>
              <a:t>2</a:t>
            </a:r>
            <a:r>
              <a:rPr lang="fr-FR" sz="2200" dirty="0" smtClean="0">
                <a:latin typeface="Arial"/>
                <a:cs typeface="Arial"/>
              </a:rPr>
              <a:t>O(</a:t>
            </a:r>
            <a:r>
              <a:rPr lang="fr-FR" sz="2200" i="1" dirty="0" smtClean="0">
                <a:latin typeface="Arial"/>
                <a:cs typeface="Arial"/>
              </a:rPr>
              <a:t>g</a:t>
            </a:r>
            <a:r>
              <a:rPr lang="fr-FR" sz="2200" dirty="0" smtClean="0">
                <a:latin typeface="Arial"/>
                <a:cs typeface="Arial"/>
              </a:rPr>
              <a:t>); Δ</a:t>
            </a:r>
            <a:r>
              <a:rPr lang="fr-FR" sz="2200" i="1" dirty="0" smtClean="0">
                <a:latin typeface="Arial"/>
                <a:cs typeface="Arial"/>
              </a:rPr>
              <a:t>H </a:t>
            </a:r>
            <a:r>
              <a:rPr lang="fr-FR" sz="2200" dirty="0" smtClean="0">
                <a:latin typeface="Arial"/>
                <a:cs typeface="Arial"/>
              </a:rPr>
              <a:t>= −483.7 kJ</a:t>
            </a:r>
          </a:p>
          <a:p>
            <a:pPr>
              <a:lnSpc>
                <a:spcPct val="120000"/>
              </a:lnSpc>
            </a:pPr>
            <a:endParaRPr lang="fr-FR" sz="1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latin typeface="Arial"/>
                <a:cs typeface="Arial"/>
              </a:rPr>
              <a:t>On the other hand, if the product is liquid water, the heat released is 571.7 kJ.</a:t>
            </a:r>
          </a:p>
          <a:p>
            <a:pPr>
              <a:lnSpc>
                <a:spcPct val="120000"/>
              </a:lnSpc>
            </a:pPr>
            <a:endParaRPr lang="en-US" sz="800" dirty="0" smtClean="0"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fr-FR" sz="2200" dirty="0" smtClean="0">
                <a:latin typeface="Arial"/>
                <a:cs typeface="Arial"/>
              </a:rPr>
              <a:t>2H</a:t>
            </a:r>
            <a:r>
              <a:rPr lang="fr-FR" sz="2200" baseline="-25000" dirty="0" smtClean="0">
                <a:latin typeface="Arial"/>
                <a:cs typeface="Arial"/>
              </a:rPr>
              <a:t>2</a:t>
            </a:r>
            <a:r>
              <a:rPr lang="fr-FR" sz="2200" dirty="0" smtClean="0">
                <a:latin typeface="Arial"/>
                <a:cs typeface="Arial"/>
              </a:rPr>
              <a:t>(</a:t>
            </a:r>
            <a:r>
              <a:rPr lang="fr-FR" sz="2200" i="1" dirty="0" smtClean="0">
                <a:latin typeface="Arial"/>
                <a:cs typeface="Arial"/>
              </a:rPr>
              <a:t>g</a:t>
            </a:r>
            <a:r>
              <a:rPr lang="fr-FR" sz="2200" dirty="0" smtClean="0">
                <a:latin typeface="Arial"/>
                <a:cs typeface="Arial"/>
              </a:rPr>
              <a:t>) + O</a:t>
            </a:r>
            <a:r>
              <a:rPr lang="fr-FR" sz="2200" baseline="-25000" dirty="0" smtClean="0">
                <a:latin typeface="Arial"/>
                <a:cs typeface="Arial"/>
              </a:rPr>
              <a:t>2</a:t>
            </a:r>
            <a:r>
              <a:rPr lang="fr-FR" sz="2200" dirty="0" smtClean="0">
                <a:latin typeface="Arial"/>
                <a:cs typeface="Arial"/>
              </a:rPr>
              <a:t>(</a:t>
            </a:r>
            <a:r>
              <a:rPr lang="fr-FR" sz="2200" i="1" dirty="0" smtClean="0">
                <a:latin typeface="Arial"/>
                <a:cs typeface="Arial"/>
              </a:rPr>
              <a:t>g</a:t>
            </a:r>
            <a:r>
              <a:rPr lang="fr-FR" sz="2200" dirty="0" smtClean="0">
                <a:latin typeface="Arial"/>
                <a:cs typeface="Arial"/>
              </a:rPr>
              <a:t>) </a:t>
            </a:r>
            <a:r>
              <a:rPr lang="fr-FR" sz="2200" dirty="0" smtClean="0">
                <a:latin typeface="Arial"/>
                <a:ea typeface="Wingdings"/>
                <a:cs typeface="Arial"/>
                <a:sym typeface="Wingdings"/>
              </a:rPr>
              <a:t></a:t>
            </a:r>
            <a:r>
              <a:rPr lang="fr-FR" sz="2200" dirty="0" smtClean="0">
                <a:latin typeface="Arial"/>
                <a:cs typeface="Arial"/>
              </a:rPr>
              <a:t> 2H</a:t>
            </a:r>
            <a:r>
              <a:rPr lang="fr-FR" sz="2200" baseline="-25000" dirty="0" smtClean="0">
                <a:latin typeface="Arial"/>
                <a:cs typeface="Arial"/>
              </a:rPr>
              <a:t>2</a:t>
            </a:r>
            <a:r>
              <a:rPr lang="fr-FR" sz="2200" dirty="0" smtClean="0">
                <a:latin typeface="Arial"/>
                <a:cs typeface="Arial"/>
              </a:rPr>
              <a:t>O(</a:t>
            </a:r>
            <a:r>
              <a:rPr lang="fr-FR" sz="2200" i="1" dirty="0" smtClean="0">
                <a:latin typeface="Arial"/>
                <a:cs typeface="Arial"/>
              </a:rPr>
              <a:t>l </a:t>
            </a:r>
            <a:r>
              <a:rPr lang="fr-FR" sz="2200" dirty="0" smtClean="0">
                <a:latin typeface="Arial"/>
                <a:cs typeface="Arial"/>
              </a:rPr>
              <a:t>); Δ</a:t>
            </a:r>
            <a:r>
              <a:rPr lang="fr-FR" sz="2200" i="1" dirty="0" smtClean="0">
                <a:latin typeface="Arial"/>
                <a:cs typeface="Arial"/>
              </a:rPr>
              <a:t>H =</a:t>
            </a:r>
            <a:r>
              <a:rPr lang="fr-FR" sz="2200" dirty="0" smtClean="0">
                <a:latin typeface="Arial"/>
                <a:cs typeface="Arial"/>
              </a:rPr>
              <a:t> −571.7 kJ</a:t>
            </a:r>
          </a:p>
          <a:p>
            <a:pPr algn="ctr">
              <a:lnSpc>
                <a:spcPct val="120000"/>
              </a:lnSpc>
            </a:pPr>
            <a:endParaRPr lang="fr-FR" sz="1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fr-FR" sz="2200" dirty="0" smtClean="0">
                <a:latin typeface="Arial"/>
                <a:cs typeface="Arial"/>
              </a:rPr>
              <a:t>In </a:t>
            </a:r>
            <a:r>
              <a:rPr lang="fr-FR" sz="2200" dirty="0" err="1" smtClean="0">
                <a:latin typeface="Arial"/>
                <a:cs typeface="Arial"/>
              </a:rPr>
              <a:t>this</a:t>
            </a:r>
            <a:r>
              <a:rPr lang="fr-FR" sz="2200" dirty="0" smtClean="0">
                <a:latin typeface="Arial"/>
                <a:cs typeface="Arial"/>
              </a:rPr>
              <a:t> case, </a:t>
            </a:r>
            <a:r>
              <a:rPr lang="fr-FR" sz="2200" dirty="0" err="1" smtClean="0">
                <a:latin typeface="Arial"/>
                <a:cs typeface="Arial"/>
              </a:rPr>
              <a:t>additional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heat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is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released</a:t>
            </a:r>
            <a:r>
              <a:rPr lang="fr-FR" sz="2200" dirty="0" smtClean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when</a:t>
            </a:r>
            <a:r>
              <a:rPr lang="fr-FR" sz="2200" dirty="0" smtClean="0">
                <a:latin typeface="Arial"/>
                <a:cs typeface="Arial"/>
              </a:rPr>
              <a:t> water </a:t>
            </a:r>
            <a:r>
              <a:rPr lang="fr-FR" sz="2200" dirty="0" err="1" smtClean="0">
                <a:latin typeface="Arial"/>
                <a:cs typeface="Arial"/>
              </a:rPr>
              <a:t>vapor</a:t>
            </a:r>
            <a:r>
              <a:rPr lang="fr-FR" sz="2200" dirty="0" smtClean="0">
                <a:latin typeface="Arial"/>
                <a:cs typeface="Arial"/>
              </a:rPr>
              <a:t> condenses to </a:t>
            </a:r>
            <a:r>
              <a:rPr lang="fr-FR" sz="2200" dirty="0" err="1" smtClean="0">
                <a:latin typeface="Arial"/>
                <a:cs typeface="Arial"/>
              </a:rPr>
              <a:t>liquid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Thermochemical Equations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60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0581" y="1286247"/>
            <a:ext cx="8525310" cy="473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200" dirty="0" smtClean="0">
                <a:latin typeface="Arial"/>
                <a:cs typeface="Arial"/>
              </a:rPr>
              <a:t>When </a:t>
            </a:r>
            <a:r>
              <a:rPr lang="en-US" sz="2200" dirty="0">
                <a:latin typeface="Arial"/>
                <a:cs typeface="Arial"/>
              </a:rPr>
              <a:t>a thermochemical equation is multiplied by any factor, the value </a:t>
            </a:r>
            <a:r>
              <a:rPr lang="en-US" sz="2200" dirty="0" smtClean="0">
                <a:latin typeface="Arial"/>
                <a:cs typeface="Arial"/>
              </a:rPr>
              <a:t>of Δ</a:t>
            </a:r>
            <a:r>
              <a:rPr lang="en-US" sz="2200" i="1" dirty="0" smtClean="0">
                <a:latin typeface="Arial"/>
                <a:cs typeface="Arial"/>
              </a:rPr>
              <a:t>H </a:t>
            </a:r>
            <a:r>
              <a:rPr lang="en-US" sz="2200" dirty="0">
                <a:latin typeface="Arial"/>
                <a:cs typeface="Arial"/>
              </a:rPr>
              <a:t>for the new equation is obtained by multiplying the value of </a:t>
            </a:r>
            <a:r>
              <a:rPr lang="en-US" sz="2200" dirty="0" smtClean="0">
                <a:latin typeface="Arial"/>
                <a:cs typeface="Arial"/>
              </a:rPr>
              <a:t>Δ</a:t>
            </a:r>
            <a:r>
              <a:rPr lang="en-US" sz="2200" i="1" dirty="0" smtClean="0">
                <a:latin typeface="Arial"/>
                <a:cs typeface="Arial"/>
              </a:rPr>
              <a:t>H </a:t>
            </a:r>
            <a:r>
              <a:rPr lang="en-US" sz="2200" dirty="0">
                <a:latin typeface="Arial"/>
                <a:cs typeface="Arial"/>
              </a:rPr>
              <a:t>in </a:t>
            </a:r>
            <a:r>
              <a:rPr lang="en-US" sz="2200" dirty="0" smtClean="0">
                <a:latin typeface="Arial"/>
                <a:cs typeface="Arial"/>
              </a:rPr>
              <a:t>the original </a:t>
            </a:r>
            <a:r>
              <a:rPr lang="en-US" sz="2200" dirty="0">
                <a:latin typeface="Arial"/>
                <a:cs typeface="Arial"/>
              </a:rPr>
              <a:t>equation by that same factor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endParaRPr lang="en-US" sz="2200" dirty="0">
              <a:latin typeface="Arial"/>
              <a:cs typeface="Arial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endParaRPr lang="en-US" sz="2200" dirty="0" smtClean="0">
              <a:latin typeface="Arial"/>
              <a:cs typeface="Arial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latin typeface="Arial"/>
              <a:cs typeface="Arial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200" dirty="0" smtClean="0">
                <a:latin typeface="Arial"/>
                <a:cs typeface="Arial"/>
              </a:rPr>
              <a:t>When </a:t>
            </a:r>
            <a:r>
              <a:rPr lang="en-US" sz="2200" dirty="0">
                <a:latin typeface="Arial"/>
                <a:cs typeface="Arial"/>
              </a:rPr>
              <a:t>a chemical equation is reversed, the value of </a:t>
            </a:r>
            <a:r>
              <a:rPr lang="en-US" sz="2200" dirty="0" smtClean="0">
                <a:latin typeface="Arial"/>
                <a:cs typeface="Arial"/>
              </a:rPr>
              <a:t>Δ</a:t>
            </a:r>
            <a:r>
              <a:rPr lang="en-US" sz="2200" i="1" dirty="0" smtClean="0">
                <a:latin typeface="Arial"/>
                <a:cs typeface="Arial"/>
              </a:rPr>
              <a:t>H </a:t>
            </a:r>
            <a:r>
              <a:rPr lang="en-US" sz="2200" dirty="0">
                <a:latin typeface="Arial"/>
                <a:cs typeface="Arial"/>
              </a:rPr>
              <a:t>is reversed in sign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endParaRPr lang="en-US" sz="2200" dirty="0">
              <a:latin typeface="Arial"/>
              <a:cs typeface="Arial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Thermochemical Equations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94" y="2778534"/>
            <a:ext cx="6756400" cy="39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70" y="3327061"/>
            <a:ext cx="68580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94" y="5698419"/>
            <a:ext cx="68961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70" y="5210330"/>
            <a:ext cx="6756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06" y="403412"/>
            <a:ext cx="7478287" cy="272097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72354" y="3607543"/>
            <a:ext cx="7814235" cy="2481262"/>
            <a:chOff x="1329764" y="3502955"/>
            <a:chExt cx="7814235" cy="24812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9764" y="3502955"/>
              <a:ext cx="7814235" cy="11312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9764" y="4711702"/>
              <a:ext cx="7814235" cy="1272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18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Applying Stoichiometry to Heats of Reaction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82" y="1711508"/>
            <a:ext cx="9144000" cy="1189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5940"/>
            <a:ext cx="9144000" cy="1037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" y="5098673"/>
            <a:ext cx="9144000" cy="11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Measuring Heats of Reaction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294" y="1086432"/>
            <a:ext cx="8875060" cy="570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The heat capacity (</a:t>
            </a:r>
            <a:r>
              <a:rPr lang="en-US" sz="2100" i="1" dirty="0">
                <a:latin typeface="Arial"/>
                <a:cs typeface="Arial"/>
              </a:rPr>
              <a:t>C</a:t>
            </a:r>
            <a:r>
              <a:rPr lang="en-US" sz="2100" dirty="0">
                <a:latin typeface="Arial"/>
                <a:cs typeface="Arial"/>
              </a:rPr>
              <a:t>) of </a:t>
            </a:r>
            <a:r>
              <a:rPr lang="en-US" sz="2100" dirty="0" smtClean="0">
                <a:latin typeface="Arial"/>
                <a:cs typeface="Arial"/>
              </a:rPr>
              <a:t>a sample </a:t>
            </a:r>
            <a:r>
              <a:rPr lang="en-US" sz="2100" dirty="0">
                <a:latin typeface="Arial"/>
                <a:cs typeface="Arial"/>
              </a:rPr>
              <a:t>of substance is </a:t>
            </a:r>
            <a:r>
              <a:rPr lang="en-US" sz="2100" i="1" dirty="0">
                <a:latin typeface="Arial"/>
                <a:cs typeface="Arial"/>
              </a:rPr>
              <a:t>the quantity of heat needed to raise the temperature of </a:t>
            </a:r>
            <a:r>
              <a:rPr lang="en-US" sz="2100" i="1" dirty="0" smtClean="0">
                <a:latin typeface="Arial"/>
                <a:cs typeface="Arial"/>
              </a:rPr>
              <a:t>the sample </a:t>
            </a:r>
            <a:r>
              <a:rPr lang="en-US" sz="2100" i="1" dirty="0">
                <a:latin typeface="Arial"/>
                <a:cs typeface="Arial"/>
              </a:rPr>
              <a:t>of substance one degree Celsius (or one kelvin). </a:t>
            </a:r>
            <a:endParaRPr lang="en-US" sz="21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 smtClean="0">
                <a:latin typeface="Arial"/>
                <a:cs typeface="Arial"/>
              </a:rPr>
              <a:t>Changing </a:t>
            </a:r>
            <a:r>
              <a:rPr lang="en-US" sz="2100" dirty="0">
                <a:latin typeface="Arial"/>
                <a:cs typeface="Arial"/>
              </a:rPr>
              <a:t>the </a:t>
            </a:r>
            <a:r>
              <a:rPr lang="en-US" sz="2100" dirty="0" smtClean="0">
                <a:latin typeface="Arial"/>
                <a:cs typeface="Arial"/>
              </a:rPr>
              <a:t>temperature of </a:t>
            </a:r>
            <a:r>
              <a:rPr lang="en-US" sz="2100" dirty="0">
                <a:latin typeface="Arial"/>
                <a:cs typeface="Arial"/>
              </a:rPr>
              <a:t>the sample from an </a:t>
            </a:r>
            <a:r>
              <a:rPr lang="en-US" sz="2100" dirty="0" smtClean="0">
                <a:latin typeface="Arial"/>
                <a:cs typeface="Arial"/>
              </a:rPr>
              <a:t>initial temperature </a:t>
            </a:r>
            <a:r>
              <a:rPr lang="en-US" sz="2100" i="1" dirty="0" err="1">
                <a:latin typeface="Arial"/>
                <a:cs typeface="Arial"/>
              </a:rPr>
              <a:t>t</a:t>
            </a:r>
            <a:r>
              <a:rPr lang="en-US" sz="2100" i="1" baseline="-25000" dirty="0" err="1">
                <a:latin typeface="Arial"/>
                <a:cs typeface="Arial"/>
              </a:rPr>
              <a:t>i</a:t>
            </a:r>
            <a:r>
              <a:rPr lang="en-US" sz="2100" i="1" dirty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to a final temperature </a:t>
            </a:r>
            <a:r>
              <a:rPr lang="en-US" sz="2100" i="1" dirty="0" err="1">
                <a:latin typeface="Arial"/>
                <a:cs typeface="Arial"/>
              </a:rPr>
              <a:t>t</a:t>
            </a:r>
            <a:r>
              <a:rPr lang="en-US" sz="2100" i="1" baseline="-25000" dirty="0" err="1">
                <a:latin typeface="Arial"/>
                <a:cs typeface="Arial"/>
              </a:rPr>
              <a:t>f</a:t>
            </a:r>
            <a:r>
              <a:rPr lang="en-US" sz="2100" i="1" dirty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requires </a:t>
            </a:r>
            <a:r>
              <a:rPr lang="en-US" sz="2100" dirty="0" smtClean="0">
                <a:latin typeface="Arial"/>
                <a:cs typeface="Arial"/>
              </a:rPr>
              <a:t>heat equal to</a:t>
            </a: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6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 smtClean="0">
                <a:latin typeface="Arial"/>
                <a:cs typeface="Arial"/>
              </a:rPr>
              <a:t>Where </a:t>
            </a:r>
            <a:r>
              <a:rPr lang="en-US" sz="2100" dirty="0" err="1" smtClean="0">
                <a:latin typeface="Arial"/>
                <a:cs typeface="Arial"/>
              </a:rPr>
              <a:t>Δ</a:t>
            </a:r>
            <a:r>
              <a:rPr lang="en-US" sz="2100" i="1" dirty="0" err="1" smtClean="0">
                <a:latin typeface="Arial"/>
                <a:cs typeface="Arial"/>
              </a:rPr>
              <a:t>t</a:t>
            </a:r>
            <a:r>
              <a:rPr lang="en-US" sz="2100" i="1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is the change of temperature and equals </a:t>
            </a:r>
            <a:r>
              <a:rPr lang="en-US" sz="2100" i="1" dirty="0" err="1">
                <a:latin typeface="Arial"/>
                <a:cs typeface="Arial"/>
              </a:rPr>
              <a:t>t</a:t>
            </a:r>
            <a:r>
              <a:rPr lang="en-US" sz="2100" i="1" baseline="-25000" dirty="0" err="1">
                <a:latin typeface="Arial"/>
                <a:cs typeface="Arial"/>
              </a:rPr>
              <a:t>f</a:t>
            </a:r>
            <a:r>
              <a:rPr lang="en-US" sz="2100" i="1" dirty="0">
                <a:latin typeface="Arial"/>
                <a:cs typeface="Arial"/>
              </a:rPr>
              <a:t> </a:t>
            </a:r>
            <a:r>
              <a:rPr lang="en-US" sz="2100" i="1" dirty="0" smtClean="0">
                <a:latin typeface="Arial"/>
                <a:cs typeface="Arial"/>
              </a:rPr>
              <a:t>−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i="1" dirty="0" err="1" smtClean="0">
                <a:latin typeface="Arial"/>
                <a:cs typeface="Arial"/>
              </a:rPr>
              <a:t>t</a:t>
            </a:r>
            <a:r>
              <a:rPr lang="en-US" sz="2100" i="1" baseline="-25000" dirty="0" err="1" smtClean="0">
                <a:latin typeface="Arial"/>
                <a:cs typeface="Arial"/>
              </a:rPr>
              <a:t>i</a:t>
            </a:r>
            <a:r>
              <a:rPr lang="en-US" sz="2100" dirty="0" smtClean="0">
                <a:latin typeface="Arial"/>
                <a:cs typeface="Arial"/>
              </a:rPr>
              <a:t>. Suppose </a:t>
            </a:r>
            <a:r>
              <a:rPr lang="en-US" sz="2100" dirty="0">
                <a:latin typeface="Arial"/>
                <a:cs typeface="Arial"/>
              </a:rPr>
              <a:t>a piece of iron requires 6.70 J of heat to raise the temperature by </a:t>
            </a:r>
            <a:r>
              <a:rPr lang="en-US" sz="2100" dirty="0" smtClean="0">
                <a:latin typeface="Arial"/>
                <a:cs typeface="Arial"/>
              </a:rPr>
              <a:t>one degree </a:t>
            </a:r>
            <a:r>
              <a:rPr lang="en-US" sz="2100" dirty="0">
                <a:latin typeface="Arial"/>
                <a:cs typeface="Arial"/>
              </a:rPr>
              <a:t>Celsius. Its heat capacity is therefore 6.70 J</a:t>
            </a:r>
            <a:r>
              <a:rPr lang="en-US" sz="2100" dirty="0" smtClean="0">
                <a:latin typeface="Arial"/>
                <a:cs typeface="Arial"/>
              </a:rPr>
              <a:t>/°C</a:t>
            </a:r>
            <a:r>
              <a:rPr lang="en-US" sz="2100" dirty="0">
                <a:latin typeface="Arial"/>
                <a:cs typeface="Arial"/>
              </a:rPr>
              <a:t>. The quantity of heat </a:t>
            </a:r>
            <a:r>
              <a:rPr lang="en-US" sz="2100" dirty="0" smtClean="0">
                <a:latin typeface="Arial"/>
                <a:cs typeface="Arial"/>
              </a:rPr>
              <a:t>required to </a:t>
            </a:r>
            <a:r>
              <a:rPr lang="en-US" sz="2100" dirty="0">
                <a:latin typeface="Arial"/>
                <a:cs typeface="Arial"/>
              </a:rPr>
              <a:t>raise the temperature of the piece of iron from </a:t>
            </a:r>
            <a:r>
              <a:rPr lang="en-US" sz="2100" dirty="0" smtClean="0">
                <a:latin typeface="Arial"/>
                <a:cs typeface="Arial"/>
              </a:rPr>
              <a:t>25.0°C </a:t>
            </a:r>
            <a:r>
              <a:rPr lang="en-US" sz="2100" dirty="0">
                <a:latin typeface="Arial"/>
                <a:cs typeface="Arial"/>
              </a:rPr>
              <a:t>to </a:t>
            </a:r>
            <a:r>
              <a:rPr lang="en-US" sz="2100" dirty="0" smtClean="0">
                <a:latin typeface="Arial"/>
                <a:cs typeface="Arial"/>
              </a:rPr>
              <a:t>35.0°C is </a:t>
            </a:r>
            <a:r>
              <a:rPr lang="en-US" sz="2100" i="1" dirty="0" smtClean="0">
                <a:latin typeface="Arial"/>
                <a:cs typeface="Arial"/>
              </a:rPr>
              <a:t>q </a:t>
            </a:r>
            <a:r>
              <a:rPr lang="en-US" sz="2100" dirty="0">
                <a:latin typeface="Arial"/>
                <a:cs typeface="Arial"/>
              </a:rPr>
              <a:t>=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i="1" dirty="0" err="1" smtClean="0">
                <a:latin typeface="Arial"/>
                <a:cs typeface="Arial"/>
              </a:rPr>
              <a:t>CΔt</a:t>
            </a:r>
            <a:r>
              <a:rPr lang="en-US" sz="2100" i="1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=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(6.70 J</a:t>
            </a:r>
            <a:r>
              <a:rPr lang="en-US" sz="2100" dirty="0" smtClean="0">
                <a:latin typeface="Arial"/>
                <a:cs typeface="Arial"/>
              </a:rPr>
              <a:t>/°C</a:t>
            </a:r>
            <a:r>
              <a:rPr lang="en-US" sz="2100" dirty="0">
                <a:latin typeface="Arial"/>
                <a:cs typeface="Arial"/>
              </a:rPr>
              <a:t>) </a:t>
            </a:r>
            <a:r>
              <a:rPr lang="en-US" sz="2100" dirty="0" smtClean="0">
                <a:latin typeface="Arial"/>
                <a:cs typeface="Arial"/>
              </a:rPr>
              <a:t>× </a:t>
            </a:r>
            <a:r>
              <a:rPr lang="en-US" sz="2100" dirty="0">
                <a:latin typeface="Arial"/>
                <a:cs typeface="Arial"/>
              </a:rPr>
              <a:t>(</a:t>
            </a:r>
            <a:r>
              <a:rPr lang="en-US" sz="2100" dirty="0" smtClean="0">
                <a:latin typeface="Arial"/>
                <a:cs typeface="Arial"/>
              </a:rPr>
              <a:t>35.0°C - 25.0°C</a:t>
            </a:r>
            <a:r>
              <a:rPr lang="en-US" sz="2100" dirty="0">
                <a:latin typeface="Arial"/>
                <a:cs typeface="Arial"/>
              </a:rPr>
              <a:t>) </a:t>
            </a:r>
            <a:r>
              <a:rPr lang="en-US" sz="2100" dirty="0" smtClean="0">
                <a:latin typeface="Arial"/>
                <a:cs typeface="Arial"/>
              </a:rPr>
              <a:t>= </a:t>
            </a:r>
            <a:r>
              <a:rPr lang="en-US" sz="2100" dirty="0">
                <a:latin typeface="Arial"/>
                <a:cs typeface="Arial"/>
              </a:rPr>
              <a:t>67.0 </a:t>
            </a:r>
            <a:r>
              <a:rPr lang="en-US" sz="2100" dirty="0" smtClean="0">
                <a:latin typeface="Arial"/>
                <a:cs typeface="Arial"/>
              </a:rPr>
              <a:t>J</a:t>
            </a:r>
            <a:r>
              <a:rPr lang="en-US" sz="2200" dirty="0" smtClean="0">
                <a:latin typeface="Arial"/>
                <a:cs typeface="Arial"/>
              </a:rPr>
              <a:t>. </a:t>
            </a:r>
          </a:p>
          <a:p>
            <a:pPr>
              <a:lnSpc>
                <a:spcPct val="110000"/>
              </a:lnSpc>
            </a:pPr>
            <a:endParaRPr lang="en-US" sz="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C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is directly proportional to the amount of substance. Often </a:t>
            </a:r>
            <a:r>
              <a:rPr lang="en-US" sz="2100" dirty="0" smtClean="0">
                <a:latin typeface="Arial"/>
                <a:cs typeface="Arial"/>
              </a:rPr>
              <a:t>heat capacities </a:t>
            </a:r>
            <a:r>
              <a:rPr lang="en-US" sz="2100" dirty="0">
                <a:latin typeface="Arial"/>
                <a:cs typeface="Arial"/>
              </a:rPr>
              <a:t>are listed for molar amounts of substances. The </a:t>
            </a:r>
            <a:r>
              <a:rPr lang="en-US" sz="2100" i="1" dirty="0">
                <a:latin typeface="Arial"/>
                <a:cs typeface="Arial"/>
              </a:rPr>
              <a:t>molar heat capacity </a:t>
            </a:r>
            <a:r>
              <a:rPr lang="en-US" sz="2100" dirty="0">
                <a:latin typeface="Arial"/>
                <a:cs typeface="Arial"/>
              </a:rPr>
              <a:t>of </a:t>
            </a:r>
            <a:r>
              <a:rPr lang="en-US" sz="2100" dirty="0" smtClean="0">
                <a:latin typeface="Arial"/>
                <a:cs typeface="Arial"/>
              </a:rPr>
              <a:t>a substance </a:t>
            </a:r>
            <a:r>
              <a:rPr lang="en-US" sz="2100" dirty="0">
                <a:latin typeface="Arial"/>
                <a:cs typeface="Arial"/>
              </a:rPr>
              <a:t>is its heat capacity for one mole of substance</a:t>
            </a:r>
            <a:r>
              <a:rPr lang="en-US" sz="21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18" y="3096559"/>
            <a:ext cx="1598706" cy="4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2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Measuring Heats of Reaction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8940" y="1250783"/>
            <a:ext cx="8695765" cy="5199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The specific heat capacity (or simply specific heat) is </a:t>
            </a:r>
            <a:r>
              <a:rPr lang="en-US" sz="2100" i="1" dirty="0" smtClean="0">
                <a:latin typeface="Arial"/>
                <a:cs typeface="Arial"/>
              </a:rPr>
              <a:t>the quantity </a:t>
            </a:r>
            <a:r>
              <a:rPr lang="en-US" sz="2100" i="1" dirty="0">
                <a:latin typeface="Arial"/>
                <a:cs typeface="Arial"/>
              </a:rPr>
              <a:t>of heat required to raise the temperature of one gram of </a:t>
            </a:r>
            <a:r>
              <a:rPr lang="en-US" sz="2100" i="1" dirty="0" smtClean="0">
                <a:latin typeface="Arial"/>
                <a:cs typeface="Arial"/>
              </a:rPr>
              <a:t>a substance </a:t>
            </a:r>
            <a:r>
              <a:rPr lang="en-US" sz="2100" i="1" dirty="0">
                <a:latin typeface="Arial"/>
                <a:cs typeface="Arial"/>
              </a:rPr>
              <a:t>by one degree Celsius (or one kelvin) at constant pressure</a:t>
            </a:r>
            <a:r>
              <a:rPr lang="en-US" sz="2100" i="1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2100" i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 smtClean="0">
                <a:latin typeface="Arial"/>
                <a:cs typeface="Arial"/>
              </a:rPr>
              <a:t>To </a:t>
            </a:r>
            <a:r>
              <a:rPr lang="en-US" sz="2100" dirty="0">
                <a:latin typeface="Arial"/>
                <a:cs typeface="Arial"/>
              </a:rPr>
              <a:t>find the heat </a:t>
            </a:r>
            <a:r>
              <a:rPr lang="en-US" sz="2100" i="1" dirty="0">
                <a:latin typeface="Arial"/>
                <a:cs typeface="Arial"/>
              </a:rPr>
              <a:t>q </a:t>
            </a:r>
            <a:r>
              <a:rPr lang="en-US" sz="2100" dirty="0">
                <a:latin typeface="Arial"/>
                <a:cs typeface="Arial"/>
              </a:rPr>
              <a:t>required to raise the temperature of a sample, you</a:t>
            </a:r>
          </a:p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multiply the specific heat of the substance, </a:t>
            </a:r>
            <a:r>
              <a:rPr lang="en-US" sz="2100" i="1" dirty="0">
                <a:latin typeface="Arial"/>
                <a:cs typeface="Arial"/>
              </a:rPr>
              <a:t>s</a:t>
            </a:r>
            <a:r>
              <a:rPr lang="en-US" sz="2100" dirty="0">
                <a:latin typeface="Arial"/>
                <a:cs typeface="Arial"/>
              </a:rPr>
              <a:t>, by the mass in grams,</a:t>
            </a:r>
          </a:p>
          <a:p>
            <a:pPr>
              <a:lnSpc>
                <a:spcPct val="110000"/>
              </a:lnSpc>
            </a:pPr>
            <a:r>
              <a:rPr lang="en-US" sz="2100" i="1" dirty="0">
                <a:latin typeface="Arial"/>
                <a:cs typeface="Arial"/>
              </a:rPr>
              <a:t>m</a:t>
            </a:r>
            <a:r>
              <a:rPr lang="en-US" sz="2100" dirty="0">
                <a:latin typeface="Arial"/>
                <a:cs typeface="Arial"/>
              </a:rPr>
              <a:t>, and the temperature change, </a:t>
            </a:r>
            <a:r>
              <a:rPr lang="en-US" sz="2100" dirty="0" err="1" smtClean="0">
                <a:latin typeface="Arial"/>
                <a:cs typeface="Arial"/>
              </a:rPr>
              <a:t>Δ</a:t>
            </a:r>
            <a:r>
              <a:rPr lang="en-US" sz="2100" i="1" dirty="0" err="1" smtClean="0">
                <a:latin typeface="Arial"/>
                <a:cs typeface="Arial"/>
              </a:rPr>
              <a:t>t</a:t>
            </a:r>
            <a:r>
              <a:rPr lang="en-US" sz="2100" dirty="0" smtClean="0">
                <a:latin typeface="Arial"/>
                <a:cs typeface="Arial"/>
              </a:rPr>
              <a:t>. </a:t>
            </a:r>
          </a:p>
          <a:p>
            <a:pPr>
              <a:lnSpc>
                <a:spcPct val="110000"/>
              </a:lnSpc>
            </a:pPr>
            <a:endParaRPr lang="en-US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 smtClean="0">
                <a:latin typeface="Arial"/>
                <a:cs typeface="Arial"/>
              </a:rPr>
              <a:t>The </a:t>
            </a:r>
            <a:r>
              <a:rPr lang="en-US" sz="2100" dirty="0">
                <a:latin typeface="Arial"/>
                <a:cs typeface="Arial"/>
              </a:rPr>
              <a:t>specific heats and molar heat capacities </a:t>
            </a:r>
            <a:r>
              <a:rPr lang="en-US" sz="2100" dirty="0" smtClean="0">
                <a:latin typeface="Arial"/>
                <a:cs typeface="Arial"/>
              </a:rPr>
              <a:t>of substances depend </a:t>
            </a:r>
            <a:r>
              <a:rPr lang="en-US" sz="2100" dirty="0">
                <a:latin typeface="Arial"/>
                <a:cs typeface="Arial"/>
              </a:rPr>
              <a:t>somewhat on </a:t>
            </a:r>
            <a:r>
              <a:rPr lang="en-US" sz="2100" dirty="0" smtClean="0">
                <a:latin typeface="Arial"/>
                <a:cs typeface="Arial"/>
              </a:rPr>
              <a:t>temperature. </a:t>
            </a:r>
            <a:r>
              <a:rPr lang="en-US" sz="2100" dirty="0">
                <a:latin typeface="Arial"/>
                <a:cs typeface="Arial"/>
              </a:rPr>
              <a:t>Water has a specific heat of 4.18 J/(</a:t>
            </a:r>
            <a:r>
              <a:rPr lang="en-US" sz="2100" dirty="0" smtClean="0">
                <a:latin typeface="Arial"/>
                <a:cs typeface="Arial"/>
              </a:rPr>
              <a:t>g</a:t>
            </a:r>
            <a:r>
              <a:rPr lang="en-US" sz="2100" dirty="0" smtClean="0">
                <a:latin typeface="Arial"/>
                <a:ea typeface="Wingdings"/>
                <a:cs typeface="Arial"/>
                <a:sym typeface="Wingdings"/>
              </a:rPr>
              <a:t></a:t>
            </a:r>
            <a:r>
              <a:rPr lang="en-US" sz="2100" dirty="0" smtClean="0">
                <a:latin typeface="Arial"/>
                <a:cs typeface="Arial"/>
              </a:rPr>
              <a:t>°C) —that is</a:t>
            </a:r>
            <a:r>
              <a:rPr lang="en-US" sz="2100" dirty="0">
                <a:latin typeface="Arial"/>
                <a:cs typeface="Arial"/>
              </a:rPr>
              <a:t>, 4.18 joules per gram per degree Celsius. In terms of calories, </a:t>
            </a:r>
            <a:r>
              <a:rPr lang="en-US" sz="2100" dirty="0" smtClean="0">
                <a:latin typeface="Arial"/>
                <a:cs typeface="Arial"/>
              </a:rPr>
              <a:t>the specific </a:t>
            </a:r>
            <a:r>
              <a:rPr lang="en-US" sz="2100" dirty="0">
                <a:latin typeface="Arial"/>
                <a:cs typeface="Arial"/>
              </a:rPr>
              <a:t>heat of water is 1.00 </a:t>
            </a:r>
            <a:r>
              <a:rPr lang="en-US" sz="2100" dirty="0" err="1">
                <a:latin typeface="Arial"/>
                <a:cs typeface="Arial"/>
              </a:rPr>
              <a:t>cal</a:t>
            </a:r>
            <a:r>
              <a:rPr lang="en-US" sz="2100" dirty="0">
                <a:latin typeface="Arial"/>
                <a:cs typeface="Arial"/>
              </a:rPr>
              <a:t>/(</a:t>
            </a:r>
            <a:r>
              <a:rPr lang="en-US" sz="2100" dirty="0" smtClean="0">
                <a:latin typeface="Arial"/>
                <a:cs typeface="Arial"/>
              </a:rPr>
              <a:t>g</a:t>
            </a:r>
            <a:r>
              <a:rPr lang="en-US" sz="2100" dirty="0" smtClean="0">
                <a:latin typeface="Arial"/>
                <a:ea typeface="Wingdings"/>
                <a:cs typeface="Arial"/>
                <a:sym typeface="Wingdings"/>
              </a:rPr>
              <a:t></a:t>
            </a:r>
            <a:r>
              <a:rPr lang="en-US" sz="2100" dirty="0" smtClean="0">
                <a:latin typeface="Arial"/>
                <a:cs typeface="Arial"/>
              </a:rPr>
              <a:t>°C</a:t>
            </a:r>
            <a:r>
              <a:rPr lang="en-US" sz="2100" dirty="0">
                <a:latin typeface="Arial"/>
                <a:cs typeface="Arial"/>
              </a:rPr>
              <a:t>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35" y="2544481"/>
            <a:ext cx="3452159" cy="7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Measuring Heats of Reaction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859"/>
            <a:ext cx="9144000" cy="645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8064"/>
            <a:ext cx="9144000" cy="30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" y="1509060"/>
            <a:ext cx="3501320" cy="4915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25" y="3092818"/>
            <a:ext cx="4568847" cy="329079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Calorimeter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79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770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Calorimeter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4" y="971177"/>
            <a:ext cx="5399217" cy="558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8981" y="1340684"/>
            <a:ext cx="3685019" cy="52332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Arial"/>
                <a:cs typeface="Arial"/>
              </a:rPr>
              <a:t>A bomb calorimeter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This type of calorimeter can be used to determine the heat of </a:t>
            </a:r>
            <a:r>
              <a:rPr lang="en-US" sz="2000" dirty="0">
                <a:solidFill>
                  <a:srgbClr val="FF6600"/>
                </a:solidFill>
                <a:latin typeface="Arial"/>
                <a:cs typeface="Arial"/>
              </a:rPr>
              <a:t>combustion</a:t>
            </a:r>
            <a:r>
              <a:rPr lang="en-US" sz="2000" dirty="0">
                <a:latin typeface="Arial"/>
                <a:cs typeface="Arial"/>
              </a:rPr>
              <a:t> of a substance. The </a:t>
            </a:r>
            <a:r>
              <a:rPr lang="en-US" sz="2000" dirty="0" smtClean="0">
                <a:latin typeface="Arial"/>
                <a:cs typeface="Arial"/>
              </a:rPr>
              <a:t>figure shows </a:t>
            </a:r>
            <a:r>
              <a:rPr lang="en-US" sz="2000" dirty="0">
                <a:latin typeface="Arial"/>
                <a:cs typeface="Arial"/>
              </a:rPr>
              <a:t>a sample of graphite being burned in oxygen within a vessel called the bomb. An electric </a:t>
            </a:r>
            <a:r>
              <a:rPr lang="en-US" sz="2000" dirty="0" smtClean="0">
                <a:latin typeface="Arial"/>
                <a:cs typeface="Arial"/>
              </a:rPr>
              <a:t>current passing </a:t>
            </a:r>
            <a:r>
              <a:rPr lang="en-US" sz="2000" dirty="0">
                <a:latin typeface="Arial"/>
                <a:cs typeface="Arial"/>
              </a:rPr>
              <a:t>through the ignition coil starts the graphite burning. </a:t>
            </a:r>
            <a:r>
              <a:rPr lang="en-US" sz="2000" dirty="0" smtClean="0">
                <a:latin typeface="Arial"/>
                <a:cs typeface="Arial"/>
              </a:rPr>
              <a:t>The temperature </a:t>
            </a:r>
            <a:r>
              <a:rPr lang="en-US" sz="2000" dirty="0">
                <a:latin typeface="Arial"/>
                <a:cs typeface="Arial"/>
              </a:rPr>
              <a:t>of the water surrounding </a:t>
            </a:r>
            <a:r>
              <a:rPr lang="en-US" sz="2000" dirty="0" smtClean="0">
                <a:latin typeface="Arial"/>
                <a:cs typeface="Arial"/>
              </a:rPr>
              <a:t>the bomb </a:t>
            </a:r>
            <a:r>
              <a:rPr lang="en-US" sz="2000" dirty="0">
                <a:latin typeface="Arial"/>
                <a:cs typeface="Arial"/>
              </a:rPr>
              <a:t>rises as heat flows from the exothermic reaction of graphite and oxygen. </a:t>
            </a:r>
          </a:p>
        </p:txBody>
      </p:sp>
    </p:spTree>
    <p:extLst>
      <p:ext uri="{BB962C8B-B14F-4D97-AF65-F5344CB8AC3E}">
        <p14:creationId xmlns:p14="http://schemas.microsoft.com/office/powerpoint/2010/main" val="285467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291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</a:rPr>
              <a:t>Understanding Heats of Reaction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0343" y="1556487"/>
            <a:ext cx="8489994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Thermodynamics </a:t>
            </a:r>
            <a:r>
              <a:rPr lang="en-US" sz="2400" dirty="0"/>
              <a:t>is the science of the relationships between heat and other forms </a:t>
            </a:r>
            <a:r>
              <a:rPr lang="en-US" sz="2400" dirty="0" smtClean="0"/>
              <a:t>of energy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i="1" dirty="0"/>
          </a:p>
          <a:p>
            <a:r>
              <a:rPr lang="en-US" sz="2400" i="1" dirty="0" smtClean="0"/>
              <a:t>Thermochemistry </a:t>
            </a:r>
            <a:r>
              <a:rPr lang="en-US" sz="2400" dirty="0"/>
              <a:t>is one area of thermodynamics. It concerns the study of </a:t>
            </a:r>
            <a:r>
              <a:rPr lang="en-US" sz="2400" dirty="0" smtClean="0"/>
              <a:t>the quantity </a:t>
            </a:r>
            <a:r>
              <a:rPr lang="en-US" sz="2400" dirty="0"/>
              <a:t>of heat absorbed or evolved (given off) by chemical reactions</a:t>
            </a:r>
            <a:r>
              <a:rPr lang="en-US" sz="2400" dirty="0" smtClean="0"/>
              <a:t>.</a:t>
            </a:r>
          </a:p>
          <a:p>
            <a:endParaRPr lang="en-US" sz="2400" b="1" dirty="0">
              <a:solidFill>
                <a:srgbClr val="31859C"/>
              </a:solidFill>
              <a:latin typeface="Arial"/>
              <a:cs typeface="Arial"/>
            </a:endParaRPr>
          </a:p>
          <a:p>
            <a:endParaRPr lang="en-US" sz="2200" b="1" dirty="0">
              <a:solidFill>
                <a:srgbClr val="31859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499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18" y="56879"/>
            <a:ext cx="8247525" cy="2381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3" y="2480236"/>
            <a:ext cx="8363823" cy="43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2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2" y="2293581"/>
            <a:ext cx="8013679" cy="42954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50236" y="351086"/>
            <a:ext cx="5334000" cy="2321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Hess’s law </a:t>
            </a:r>
            <a:r>
              <a:rPr lang="en-US" sz="2200" dirty="0" smtClean="0">
                <a:latin typeface="Arial"/>
                <a:cs typeface="Arial"/>
              </a:rPr>
              <a:t>of heat </a:t>
            </a:r>
            <a:r>
              <a:rPr lang="en-US" sz="2200" dirty="0">
                <a:latin typeface="Arial"/>
                <a:cs typeface="Arial"/>
              </a:rPr>
              <a:t>summation states that </a:t>
            </a:r>
            <a:r>
              <a:rPr lang="en-US" sz="2200" i="1" dirty="0">
                <a:latin typeface="Arial"/>
                <a:cs typeface="Arial"/>
              </a:rPr>
              <a:t>for a chemical equation that can be written as the sum </a:t>
            </a:r>
            <a:r>
              <a:rPr lang="en-US" sz="2200" i="1" dirty="0" smtClean="0">
                <a:latin typeface="Arial"/>
                <a:cs typeface="Arial"/>
              </a:rPr>
              <a:t>of two </a:t>
            </a:r>
            <a:r>
              <a:rPr lang="en-US" sz="2200" i="1" dirty="0">
                <a:latin typeface="Arial"/>
                <a:cs typeface="Arial"/>
              </a:rPr>
              <a:t>or more steps, the enthalpy change for the overall equation equals the sum of </a:t>
            </a:r>
            <a:r>
              <a:rPr lang="en-US" sz="2200" i="1" dirty="0" smtClean="0">
                <a:latin typeface="Arial"/>
                <a:cs typeface="Arial"/>
              </a:rPr>
              <a:t>the enthalpy </a:t>
            </a:r>
            <a:r>
              <a:rPr lang="en-US" sz="2200" i="1" dirty="0">
                <a:latin typeface="Arial"/>
                <a:cs typeface="Arial"/>
              </a:rPr>
              <a:t>changes for the individual steps.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770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8000"/>
                </a:solidFill>
                <a:latin typeface="Arial"/>
                <a:cs typeface="Arial"/>
              </a:rPr>
              <a:t>Hess’s Law</a:t>
            </a:r>
            <a:endParaRPr lang="en-US" sz="40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8471" y="5199529"/>
            <a:ext cx="1603919" cy="5528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6600"/>
                </a:solidFill>
                <a:latin typeface="Arial"/>
                <a:cs typeface="Arial"/>
              </a:rPr>
              <a:t>ΔH</a:t>
            </a:r>
            <a:r>
              <a:rPr lang="en-US" sz="2400" i="1" baseline="-25000" dirty="0" smtClean="0">
                <a:solidFill>
                  <a:srgbClr val="FF6600"/>
                </a:solidFill>
                <a:latin typeface="Arial"/>
                <a:cs typeface="Arial"/>
              </a:rPr>
              <a:t>2 </a:t>
            </a:r>
            <a:r>
              <a:rPr lang="en-US" sz="2400" dirty="0" smtClean="0">
                <a:solidFill>
                  <a:srgbClr val="FF6600"/>
                </a:solidFill>
                <a:latin typeface="Arial"/>
                <a:cs typeface="Arial"/>
              </a:rPr>
              <a:t>= ?</a:t>
            </a:r>
            <a:endParaRPr lang="en-US" sz="2400" dirty="0">
              <a:solidFill>
                <a:srgbClr val="FF66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887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200"/>
            <a:ext cx="9144000" cy="339260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Applying Hess’s Law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738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800"/>
            <a:ext cx="9144000" cy="21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20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</a:rPr>
              <a:t>Standard Enthalpies of Formation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18660"/>
            <a:ext cx="822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The term standard state refers to </a:t>
            </a:r>
            <a:r>
              <a:rPr lang="en-US" sz="2000" i="1" dirty="0">
                <a:latin typeface="Arial"/>
                <a:cs typeface="Arial"/>
              </a:rPr>
              <a:t>the standard thermodynamic conditions </a:t>
            </a:r>
            <a:r>
              <a:rPr lang="en-US" sz="2000" i="1" dirty="0" smtClean="0">
                <a:latin typeface="Arial"/>
                <a:cs typeface="Arial"/>
              </a:rPr>
              <a:t>chosen for </a:t>
            </a:r>
            <a:r>
              <a:rPr lang="en-US" sz="2000" i="1" dirty="0">
                <a:latin typeface="Arial"/>
                <a:cs typeface="Arial"/>
              </a:rPr>
              <a:t>substances when listing or comparing thermodynamic data: 1 </a:t>
            </a:r>
            <a:r>
              <a:rPr lang="en-US" sz="2000" i="1" dirty="0" err="1">
                <a:latin typeface="Arial"/>
                <a:cs typeface="Arial"/>
              </a:rPr>
              <a:t>atm</a:t>
            </a:r>
            <a:r>
              <a:rPr lang="en-US" sz="2000" i="1" dirty="0">
                <a:latin typeface="Arial"/>
                <a:cs typeface="Arial"/>
              </a:rPr>
              <a:t> pressure </a:t>
            </a:r>
            <a:r>
              <a:rPr lang="en-US" sz="2000" i="1" dirty="0" smtClean="0">
                <a:latin typeface="Arial"/>
                <a:cs typeface="Arial"/>
              </a:rPr>
              <a:t>and the </a:t>
            </a:r>
            <a:r>
              <a:rPr lang="en-US" sz="2000" i="1" dirty="0">
                <a:latin typeface="Arial"/>
                <a:cs typeface="Arial"/>
              </a:rPr>
              <a:t>specified temperature (usually </a:t>
            </a:r>
            <a:r>
              <a:rPr lang="en-US" sz="2000" i="1" dirty="0" smtClean="0">
                <a:latin typeface="Arial"/>
                <a:cs typeface="Arial"/>
              </a:rPr>
              <a:t>25°C</a:t>
            </a:r>
            <a:r>
              <a:rPr lang="en-US" sz="2000" i="1" dirty="0">
                <a:latin typeface="Arial"/>
                <a:cs typeface="Arial"/>
              </a:rPr>
              <a:t>)</a:t>
            </a:r>
            <a:r>
              <a:rPr lang="en-US" sz="2000" dirty="0">
                <a:latin typeface="Arial"/>
                <a:cs typeface="Arial"/>
              </a:rPr>
              <a:t>. </a:t>
            </a:r>
            <a:endParaRPr lang="en-US" sz="2000" b="1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enthalpy change for a reaction in which </a:t>
            </a:r>
            <a:r>
              <a:rPr lang="en-US" sz="2000" dirty="0" smtClean="0">
                <a:latin typeface="Arial"/>
                <a:cs typeface="Arial"/>
              </a:rPr>
              <a:t>reactants in </a:t>
            </a:r>
            <a:r>
              <a:rPr lang="en-US" sz="2000" dirty="0">
                <a:latin typeface="Arial"/>
                <a:cs typeface="Arial"/>
              </a:rPr>
              <a:t>their standard states yield products in their standard states is denoted </a:t>
            </a:r>
            <a:r>
              <a:rPr lang="en-US" sz="2000" dirty="0" smtClean="0">
                <a:latin typeface="Arial"/>
                <a:cs typeface="Arial"/>
              </a:rPr>
              <a:t>Δ</a:t>
            </a:r>
            <a:r>
              <a:rPr lang="en-US" sz="2000" i="1" dirty="0" smtClean="0">
                <a:latin typeface="Arial"/>
                <a:cs typeface="Arial"/>
              </a:rPr>
              <a:t>H°</a:t>
            </a:r>
            <a:r>
              <a:rPr lang="en-US" sz="2000" dirty="0" smtClean="0">
                <a:latin typeface="Arial"/>
                <a:cs typeface="Arial"/>
              </a:rPr>
              <a:t>. </a:t>
            </a:r>
            <a:r>
              <a:rPr lang="en-US" sz="2000" dirty="0">
                <a:latin typeface="Arial"/>
                <a:cs typeface="Arial"/>
              </a:rPr>
              <a:t>The quantity </a:t>
            </a:r>
            <a:r>
              <a:rPr lang="en-US" sz="2000" dirty="0" smtClean="0">
                <a:latin typeface="Arial"/>
                <a:cs typeface="Arial"/>
              </a:rPr>
              <a:t>Δ</a:t>
            </a:r>
            <a:r>
              <a:rPr lang="en-US" sz="2000" i="1" dirty="0" smtClean="0">
                <a:latin typeface="Arial"/>
                <a:cs typeface="Arial"/>
              </a:rPr>
              <a:t>H°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is called </a:t>
            </a: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i="1" dirty="0" smtClean="0">
                <a:latin typeface="Arial"/>
                <a:cs typeface="Arial"/>
              </a:rPr>
              <a:t>standard </a:t>
            </a:r>
            <a:r>
              <a:rPr lang="en-US" sz="2000" i="1" dirty="0">
                <a:latin typeface="Arial"/>
                <a:cs typeface="Arial"/>
              </a:rPr>
              <a:t>enthalpy of reaction</a:t>
            </a:r>
            <a:r>
              <a:rPr lang="en-US" sz="2000" i="1" dirty="0" smtClean="0">
                <a:latin typeface="Arial"/>
                <a:cs typeface="Arial"/>
              </a:rPr>
              <a:t>.</a:t>
            </a:r>
          </a:p>
          <a:p>
            <a:endParaRPr lang="en-US" sz="2000" i="1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standard enthalpy of formation (also called </a:t>
            </a:r>
            <a:r>
              <a:rPr lang="en-US" sz="2000" dirty="0" smtClean="0">
                <a:latin typeface="Arial"/>
                <a:cs typeface="Arial"/>
              </a:rPr>
              <a:t>the standard </a:t>
            </a:r>
            <a:r>
              <a:rPr lang="en-US" sz="2000" dirty="0">
                <a:latin typeface="Arial"/>
                <a:cs typeface="Arial"/>
              </a:rPr>
              <a:t>heat of formation) of a substance, denoted !</a:t>
            </a:r>
            <a:r>
              <a:rPr lang="en-US" sz="2000" i="1" dirty="0" err="1">
                <a:latin typeface="Arial"/>
                <a:cs typeface="Arial"/>
              </a:rPr>
              <a:t>H</a:t>
            </a:r>
            <a:r>
              <a:rPr lang="en-US" sz="2000" dirty="0" err="1">
                <a:latin typeface="Arial"/>
                <a:cs typeface="Arial"/>
              </a:rPr>
              <a:t>"</a:t>
            </a:r>
            <a:r>
              <a:rPr lang="en-US" sz="2000" i="1" dirty="0" err="1">
                <a:latin typeface="Arial"/>
                <a:cs typeface="Arial"/>
              </a:rPr>
              <a:t>f</a:t>
            </a:r>
            <a:r>
              <a:rPr lang="en-US" sz="2000" dirty="0">
                <a:latin typeface="Arial"/>
                <a:cs typeface="Arial"/>
              </a:rPr>
              <a:t>, is </a:t>
            </a:r>
            <a:r>
              <a:rPr lang="en-US" sz="2000" i="1" dirty="0">
                <a:latin typeface="Arial"/>
                <a:cs typeface="Arial"/>
              </a:rPr>
              <a:t>the enthalpy change for</a:t>
            </a:r>
          </a:p>
          <a:p>
            <a:r>
              <a:rPr lang="en-US" sz="2000" i="1" dirty="0">
                <a:latin typeface="Arial"/>
                <a:cs typeface="Arial"/>
              </a:rPr>
              <a:t>the formation of one mole of the substance in its standard state from its elements </a:t>
            </a:r>
            <a:r>
              <a:rPr lang="en-US" sz="2000" i="1" dirty="0" smtClean="0">
                <a:latin typeface="Arial"/>
                <a:cs typeface="Arial"/>
              </a:rPr>
              <a:t>in their </a:t>
            </a:r>
            <a:r>
              <a:rPr lang="en-US" sz="2000" i="1" dirty="0">
                <a:latin typeface="Arial"/>
                <a:cs typeface="Arial"/>
              </a:rPr>
              <a:t>reference form and in their standard states</a:t>
            </a:r>
            <a:r>
              <a:rPr lang="en-US" sz="2000" i="1" dirty="0" smtClean="0">
                <a:latin typeface="Arial"/>
                <a:cs typeface="Arial"/>
              </a:rPr>
              <a:t>.</a:t>
            </a:r>
          </a:p>
          <a:p>
            <a:endParaRPr lang="en-US" sz="2000" i="1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reference form of an element for the purpose of specifying the formation </a:t>
            </a:r>
            <a:r>
              <a:rPr lang="en-US" sz="2000" dirty="0" smtClean="0">
                <a:latin typeface="Arial"/>
                <a:cs typeface="Arial"/>
              </a:rPr>
              <a:t>reaction is </a:t>
            </a:r>
            <a:r>
              <a:rPr lang="en-US" sz="2000" dirty="0">
                <a:latin typeface="Arial"/>
                <a:cs typeface="Arial"/>
              </a:rPr>
              <a:t>usually </a:t>
            </a:r>
            <a:r>
              <a:rPr lang="en-US" sz="2000" i="1" dirty="0">
                <a:latin typeface="Arial"/>
                <a:cs typeface="Arial"/>
              </a:rPr>
              <a:t>the </a:t>
            </a:r>
            <a:r>
              <a:rPr lang="en-US" sz="2000" i="1" dirty="0" err="1">
                <a:latin typeface="Arial"/>
                <a:cs typeface="Arial"/>
              </a:rPr>
              <a:t>stablest</a:t>
            </a:r>
            <a:r>
              <a:rPr lang="en-US" sz="2000" i="1" dirty="0">
                <a:latin typeface="Arial"/>
                <a:cs typeface="Arial"/>
              </a:rPr>
              <a:t> form (physical state and allotrope) of the element </a:t>
            </a:r>
            <a:r>
              <a:rPr lang="en-US" sz="2000" i="1" dirty="0" smtClean="0">
                <a:latin typeface="Arial"/>
                <a:cs typeface="Arial"/>
              </a:rPr>
              <a:t>under standard </a:t>
            </a:r>
            <a:r>
              <a:rPr lang="en-US" sz="2000" i="1" dirty="0">
                <a:latin typeface="Arial"/>
                <a:cs typeface="Arial"/>
              </a:rPr>
              <a:t>thermodynamic conditions. </a:t>
            </a:r>
            <a:r>
              <a:rPr lang="en-US" sz="2000" dirty="0">
                <a:latin typeface="Arial"/>
                <a:cs typeface="Arial"/>
              </a:rPr>
              <a:t>The reference form of oxygen at </a:t>
            </a:r>
            <a:r>
              <a:rPr lang="en-US" sz="2000" dirty="0" smtClean="0">
                <a:latin typeface="Arial"/>
                <a:cs typeface="Arial"/>
              </a:rPr>
              <a:t>25°C </a:t>
            </a:r>
            <a:r>
              <a:rPr lang="en-US" sz="2000" dirty="0">
                <a:latin typeface="Arial"/>
                <a:cs typeface="Arial"/>
              </a:rPr>
              <a:t>is O2(</a:t>
            </a:r>
            <a:r>
              <a:rPr lang="en-US" sz="2000" i="1" dirty="0">
                <a:latin typeface="Arial"/>
                <a:cs typeface="Arial"/>
              </a:rPr>
              <a:t>g</a:t>
            </a:r>
            <a:r>
              <a:rPr lang="en-US" sz="2000" dirty="0">
                <a:latin typeface="Arial"/>
                <a:cs typeface="Arial"/>
              </a:rPr>
              <a:t>)</a:t>
            </a:r>
            <a:r>
              <a:rPr lang="en-US" sz="2000" dirty="0" smtClean="0">
                <a:latin typeface="Arial"/>
                <a:cs typeface="Arial"/>
              </a:rPr>
              <a:t>; the </a:t>
            </a:r>
            <a:r>
              <a:rPr lang="en-US" sz="2000" dirty="0">
                <a:latin typeface="Arial"/>
                <a:cs typeface="Arial"/>
              </a:rPr>
              <a:t>reference form of carbon at </a:t>
            </a:r>
            <a:r>
              <a:rPr lang="en-US" sz="2000" dirty="0" smtClean="0">
                <a:latin typeface="Arial"/>
                <a:cs typeface="Arial"/>
              </a:rPr>
              <a:t>25°C </a:t>
            </a:r>
            <a:r>
              <a:rPr lang="en-US" sz="2000" dirty="0">
                <a:latin typeface="Arial"/>
                <a:cs typeface="Arial"/>
              </a:rPr>
              <a:t>is graphite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395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030" y="6529"/>
            <a:ext cx="8518102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Equilibrium Constant for the Sum of Reactions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167" y="1301021"/>
            <a:ext cx="8527067" cy="2321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You write the formation reaction for 1 </a:t>
            </a:r>
            <a:r>
              <a:rPr lang="en-US" sz="2200" dirty="0" err="1">
                <a:latin typeface="Arial"/>
                <a:cs typeface="Arial"/>
              </a:rPr>
              <a:t>mol</a:t>
            </a:r>
            <a:r>
              <a:rPr lang="en-US" sz="2200" dirty="0">
                <a:latin typeface="Arial"/>
                <a:cs typeface="Arial"/>
              </a:rPr>
              <a:t> of liquid water as follows:</a:t>
            </a:r>
          </a:p>
          <a:p>
            <a:pPr algn="ctr">
              <a:lnSpc>
                <a:spcPct val="110000"/>
              </a:lnSpc>
            </a:pPr>
            <a:endParaRPr lang="fr-FR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200" dirty="0" smtClean="0">
                <a:latin typeface="Arial"/>
                <a:cs typeface="Arial"/>
              </a:rPr>
              <a:t>The </a:t>
            </a:r>
            <a:r>
              <a:rPr lang="fr-FR" sz="2200" dirty="0">
                <a:latin typeface="Arial"/>
                <a:cs typeface="Arial"/>
              </a:rPr>
              <a:t>standard </a:t>
            </a:r>
            <a:r>
              <a:rPr lang="fr-FR" sz="2200" dirty="0" err="1">
                <a:latin typeface="Arial"/>
                <a:cs typeface="Arial"/>
              </a:rPr>
              <a:t>enthalpy</a:t>
            </a:r>
            <a:r>
              <a:rPr lang="fr-FR" sz="2200" dirty="0">
                <a:latin typeface="Arial"/>
                <a:cs typeface="Arial"/>
              </a:rPr>
              <a:t> change for </a:t>
            </a:r>
            <a:r>
              <a:rPr lang="fr-FR" sz="2200" dirty="0" err="1">
                <a:latin typeface="Arial"/>
                <a:cs typeface="Arial"/>
              </a:rPr>
              <a:t>this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reaction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is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smtClean="0">
                <a:latin typeface="Arial"/>
                <a:cs typeface="Arial"/>
              </a:rPr>
              <a:t>−285.8 </a:t>
            </a:r>
            <a:r>
              <a:rPr lang="fr-FR" sz="2200" dirty="0">
                <a:latin typeface="Arial"/>
                <a:cs typeface="Arial"/>
              </a:rPr>
              <a:t>kJ per mole of H</a:t>
            </a:r>
            <a:r>
              <a:rPr lang="fr-FR" sz="2200" baseline="-25000" dirty="0">
                <a:latin typeface="Arial"/>
                <a:cs typeface="Arial"/>
              </a:rPr>
              <a:t>2</a:t>
            </a:r>
            <a:r>
              <a:rPr lang="fr-FR" sz="2200" dirty="0">
                <a:latin typeface="Arial"/>
                <a:cs typeface="Arial"/>
              </a:rPr>
              <a:t>O. </a:t>
            </a:r>
            <a:r>
              <a:rPr lang="fr-FR" sz="2200" dirty="0" err="1">
                <a:latin typeface="Arial"/>
                <a:cs typeface="Arial"/>
              </a:rPr>
              <a:t>Therefore</a:t>
            </a:r>
            <a:r>
              <a:rPr lang="fr-FR" sz="2200" dirty="0" smtClean="0">
                <a:latin typeface="Arial"/>
                <a:cs typeface="Arial"/>
              </a:rPr>
              <a:t>, the </a:t>
            </a:r>
            <a:r>
              <a:rPr lang="fr-FR" sz="2200" dirty="0" err="1">
                <a:latin typeface="Arial"/>
                <a:cs typeface="Arial"/>
              </a:rPr>
              <a:t>thermochemical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equation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 smtClean="0">
                <a:latin typeface="Arial"/>
                <a:cs typeface="Arial"/>
              </a:rPr>
              <a:t>is</a:t>
            </a:r>
            <a:endParaRPr lang="en-US" sz="22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47" y="1939302"/>
            <a:ext cx="3869767" cy="588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71" y="3812885"/>
            <a:ext cx="6215530" cy="4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6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1" y="-30980"/>
            <a:ext cx="6191885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9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0"/>
            <a:ext cx="6025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247"/>
            <a:ext cx="9144000" cy="1055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" y="3058459"/>
            <a:ext cx="9144000" cy="273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64" y="114049"/>
            <a:ext cx="8554594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Energy and Its Units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08752" y="1237342"/>
            <a:ext cx="8452406" cy="1576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We can define energy briefly as </a:t>
            </a:r>
            <a:r>
              <a:rPr lang="en-US" sz="2200" i="1" dirty="0">
                <a:latin typeface="Arial"/>
                <a:cs typeface="Arial"/>
              </a:rPr>
              <a:t>the potential or capacity to move matter. </a:t>
            </a:r>
            <a:r>
              <a:rPr lang="en-US" sz="2200" dirty="0" smtClean="0">
                <a:latin typeface="Arial"/>
                <a:cs typeface="Arial"/>
              </a:rPr>
              <a:t>According to </a:t>
            </a:r>
            <a:r>
              <a:rPr lang="en-US" sz="2200" dirty="0">
                <a:latin typeface="Arial"/>
                <a:cs typeface="Arial"/>
              </a:rPr>
              <a:t>this definition, energy is not a material thing but rather a property of matter. </a:t>
            </a:r>
            <a:r>
              <a:rPr lang="en-US" sz="2200" dirty="0" smtClean="0">
                <a:latin typeface="Arial"/>
                <a:cs typeface="Arial"/>
              </a:rPr>
              <a:t>Energy exists </a:t>
            </a:r>
            <a:r>
              <a:rPr lang="en-US" sz="2200" dirty="0">
                <a:latin typeface="Arial"/>
                <a:cs typeface="Arial"/>
              </a:rPr>
              <a:t>in different forms that can be interconverted.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408752" y="2908488"/>
            <a:ext cx="8240059" cy="384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>
                <a:latin typeface="Arial"/>
                <a:cs typeface="Arial"/>
              </a:rPr>
              <a:t>Kinetic </a:t>
            </a:r>
            <a:r>
              <a:rPr lang="en-US" sz="2200" b="1" dirty="0" smtClean="0">
                <a:latin typeface="Arial"/>
                <a:cs typeface="Arial"/>
              </a:rPr>
              <a:t>Energy:</a:t>
            </a:r>
            <a:endParaRPr lang="en-US" sz="2200" b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Kinetic </a:t>
            </a:r>
            <a:r>
              <a:rPr lang="en-US" sz="2200" dirty="0">
                <a:latin typeface="Arial"/>
                <a:cs typeface="Arial"/>
              </a:rPr>
              <a:t>energy is </a:t>
            </a:r>
            <a:r>
              <a:rPr lang="en-US" sz="2200" i="1" dirty="0">
                <a:latin typeface="Arial"/>
                <a:cs typeface="Arial"/>
              </a:rPr>
              <a:t>the energy associated with an object by virtue of its motion. </a:t>
            </a:r>
            <a:r>
              <a:rPr lang="en-US" sz="2200" dirty="0" smtClean="0">
                <a:latin typeface="Arial"/>
                <a:cs typeface="Arial"/>
              </a:rPr>
              <a:t>An object </a:t>
            </a:r>
            <a:r>
              <a:rPr lang="en-US" sz="2200" dirty="0">
                <a:latin typeface="Arial"/>
                <a:cs typeface="Arial"/>
              </a:rPr>
              <a:t>of mass </a:t>
            </a:r>
            <a:r>
              <a:rPr lang="en-US" sz="2200" i="1" dirty="0">
                <a:latin typeface="Arial"/>
                <a:cs typeface="Arial"/>
              </a:rPr>
              <a:t>m </a:t>
            </a:r>
            <a:r>
              <a:rPr lang="en-US" sz="2200" dirty="0">
                <a:latin typeface="Arial"/>
                <a:cs typeface="Arial"/>
              </a:rPr>
              <a:t>and speed or velocity </a:t>
            </a:r>
            <a:r>
              <a:rPr lang="en-US" sz="2200" i="1" dirty="0">
                <a:latin typeface="Arial"/>
                <a:cs typeface="Arial"/>
              </a:rPr>
              <a:t>v </a:t>
            </a:r>
            <a:r>
              <a:rPr lang="en-US" sz="2200" dirty="0">
                <a:latin typeface="Arial"/>
                <a:cs typeface="Arial"/>
              </a:rPr>
              <a:t>has kinetic energy </a:t>
            </a:r>
            <a:r>
              <a:rPr lang="en-US" sz="2200" i="1" dirty="0" err="1">
                <a:latin typeface="Arial"/>
                <a:cs typeface="Arial"/>
              </a:rPr>
              <a:t>E</a:t>
            </a:r>
            <a:r>
              <a:rPr lang="en-US" sz="2200" i="1" baseline="-25000" dirty="0" err="1">
                <a:latin typeface="Arial"/>
                <a:cs typeface="Arial"/>
              </a:rPr>
              <a:t>k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equal </a:t>
            </a:r>
            <a:r>
              <a:rPr lang="en-US" sz="2200" dirty="0" smtClean="0">
                <a:latin typeface="Arial"/>
                <a:cs typeface="Arial"/>
              </a:rPr>
              <a:t>to </a:t>
            </a: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This </a:t>
            </a:r>
            <a:r>
              <a:rPr lang="en-US" sz="2200" dirty="0">
                <a:latin typeface="Arial"/>
                <a:cs typeface="Arial"/>
              </a:rPr>
              <a:t>formula shows that the kinetic energy of an object depends on both its mass </a:t>
            </a:r>
            <a:r>
              <a:rPr lang="en-US" sz="2200" dirty="0" smtClean="0">
                <a:latin typeface="Arial"/>
                <a:cs typeface="Arial"/>
              </a:rPr>
              <a:t>and its </a:t>
            </a:r>
            <a:r>
              <a:rPr lang="en-US" sz="2200" dirty="0">
                <a:latin typeface="Arial"/>
                <a:cs typeface="Arial"/>
              </a:rPr>
              <a:t>speed. A heavy object can move more slowly than a light object and still have the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same kinetic energy.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48" y="4586652"/>
            <a:ext cx="1617872" cy="5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021085"/>
            <a:ext cx="837703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Arial"/>
                <a:cs typeface="Arial"/>
              </a:rPr>
              <a:t>Foods fill three needs of the body: </a:t>
            </a:r>
            <a:endParaRPr lang="en-US" sz="2100" dirty="0" smtClean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n-US" sz="2100" dirty="0" smtClean="0">
                <a:latin typeface="Arial"/>
                <a:cs typeface="Arial"/>
              </a:rPr>
              <a:t>supply </a:t>
            </a:r>
            <a:r>
              <a:rPr lang="en-US" sz="2100" dirty="0">
                <a:latin typeface="Arial"/>
                <a:cs typeface="Arial"/>
              </a:rPr>
              <a:t>substances for the growth and </a:t>
            </a:r>
            <a:r>
              <a:rPr lang="en-US" sz="2100" dirty="0">
                <a:latin typeface="Arial"/>
                <a:cs typeface="Arial"/>
              </a:rPr>
              <a:t>r</a:t>
            </a:r>
            <a:r>
              <a:rPr lang="en-US" sz="2100" dirty="0" smtClean="0">
                <a:latin typeface="Arial"/>
                <a:cs typeface="Arial"/>
              </a:rPr>
              <a:t>epair of tissue </a:t>
            </a:r>
          </a:p>
          <a:p>
            <a:pPr marL="285750" indent="-285750">
              <a:buFontTx/>
              <a:buChar char="-"/>
            </a:pPr>
            <a:r>
              <a:rPr lang="en-US" sz="2100" dirty="0" smtClean="0">
                <a:latin typeface="Arial"/>
                <a:cs typeface="Arial"/>
              </a:rPr>
              <a:t>supply </a:t>
            </a:r>
            <a:r>
              <a:rPr lang="en-US" sz="2100" dirty="0">
                <a:latin typeface="Arial"/>
                <a:cs typeface="Arial"/>
              </a:rPr>
              <a:t>substances for the synthesis of compounds used in the </a:t>
            </a:r>
            <a:r>
              <a:rPr lang="en-US" sz="2100" dirty="0" smtClean="0">
                <a:latin typeface="Arial"/>
                <a:cs typeface="Arial"/>
              </a:rPr>
              <a:t>regulation of </a:t>
            </a:r>
            <a:r>
              <a:rPr lang="en-US" sz="2100" dirty="0">
                <a:latin typeface="Arial"/>
                <a:cs typeface="Arial"/>
              </a:rPr>
              <a:t>body </a:t>
            </a:r>
            <a:r>
              <a:rPr lang="en-US" sz="2100" dirty="0" smtClean="0">
                <a:latin typeface="Arial"/>
                <a:cs typeface="Arial"/>
              </a:rPr>
              <a:t>processes</a:t>
            </a:r>
          </a:p>
          <a:p>
            <a:pPr marL="285750" indent="-285750">
              <a:buFontTx/>
              <a:buChar char="-"/>
            </a:pPr>
            <a:r>
              <a:rPr lang="en-US" sz="2100" dirty="0" smtClean="0">
                <a:latin typeface="Arial"/>
                <a:cs typeface="Arial"/>
              </a:rPr>
              <a:t>supply energy (about </a:t>
            </a:r>
            <a:r>
              <a:rPr lang="en-US" sz="2100" dirty="0">
                <a:latin typeface="Arial"/>
                <a:cs typeface="Arial"/>
              </a:rPr>
              <a:t>80% of the </a:t>
            </a:r>
            <a:r>
              <a:rPr lang="en-US" sz="2100" dirty="0" smtClean="0">
                <a:latin typeface="Arial"/>
                <a:cs typeface="Arial"/>
              </a:rPr>
              <a:t>energy is for heat</a:t>
            </a:r>
            <a:r>
              <a:rPr lang="en-US" sz="2100" dirty="0">
                <a:latin typeface="Arial"/>
                <a:cs typeface="Arial"/>
              </a:rPr>
              <a:t>,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rest is used for muscular action, chemical processes, and other </a:t>
            </a:r>
            <a:r>
              <a:rPr lang="en-US" sz="2100" dirty="0" smtClean="0">
                <a:latin typeface="Arial"/>
                <a:cs typeface="Arial"/>
              </a:rPr>
              <a:t>body processes)</a:t>
            </a:r>
          </a:p>
          <a:p>
            <a:endParaRPr lang="en-US" sz="1200" dirty="0">
              <a:solidFill>
                <a:srgbClr val="FF6600"/>
              </a:solidFill>
              <a:latin typeface="Arial"/>
              <a:cs typeface="Arial"/>
            </a:endParaRPr>
          </a:p>
          <a:p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C</a:t>
            </a:r>
            <a:r>
              <a:rPr lang="en-US" sz="2100" dirty="0" smtClean="0">
                <a:solidFill>
                  <a:srgbClr val="FF6600"/>
                </a:solidFill>
                <a:latin typeface="Arial"/>
                <a:cs typeface="Arial"/>
              </a:rPr>
              <a:t>ombustion </a:t>
            </a:r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of </a:t>
            </a:r>
            <a:r>
              <a:rPr lang="en-US" sz="2100" dirty="0" smtClean="0">
                <a:solidFill>
                  <a:srgbClr val="FF6600"/>
                </a:solidFill>
                <a:latin typeface="Arial"/>
                <a:cs typeface="Arial"/>
              </a:rPr>
              <a:t>glucose</a:t>
            </a:r>
            <a:r>
              <a:rPr lang="en-US" sz="2100" dirty="0">
                <a:solidFill>
                  <a:srgbClr val="FF6600"/>
                </a:solidFill>
                <a:latin typeface="Arial"/>
                <a:cs typeface="Arial"/>
              </a:rPr>
              <a:t>:</a:t>
            </a:r>
            <a:endParaRPr lang="en-US" sz="2100" dirty="0">
              <a:solidFill>
                <a:srgbClr val="FF6600"/>
              </a:solidFill>
              <a:latin typeface="Arial"/>
              <a:cs typeface="Arial"/>
            </a:endParaRPr>
          </a:p>
          <a:p>
            <a:endParaRPr lang="fr-FR" sz="2100" dirty="0" smtClean="0">
              <a:latin typeface="Arial"/>
              <a:cs typeface="Arial"/>
            </a:endParaRPr>
          </a:p>
          <a:p>
            <a:endParaRPr lang="fr-FR" sz="1400" dirty="0">
              <a:latin typeface="Arial"/>
              <a:cs typeface="Arial"/>
            </a:endParaRPr>
          </a:p>
          <a:p>
            <a:r>
              <a:rPr lang="fr-FR" sz="2100" dirty="0" smtClean="0">
                <a:latin typeface="Arial"/>
                <a:cs typeface="Arial"/>
              </a:rPr>
              <a:t>One </a:t>
            </a:r>
            <a:r>
              <a:rPr lang="fr-FR" sz="2100" dirty="0">
                <a:latin typeface="Arial"/>
                <a:cs typeface="Arial"/>
              </a:rPr>
              <a:t>gram of glucose </a:t>
            </a:r>
            <a:r>
              <a:rPr lang="fr-FR" sz="2100" dirty="0" err="1">
                <a:latin typeface="Arial"/>
                <a:cs typeface="Arial"/>
              </a:rPr>
              <a:t>yields</a:t>
            </a:r>
            <a:r>
              <a:rPr lang="fr-FR" sz="2100" dirty="0">
                <a:latin typeface="Arial"/>
                <a:cs typeface="Arial"/>
              </a:rPr>
              <a:t> 15.6 kJ (3.73 kcal) of </a:t>
            </a:r>
            <a:r>
              <a:rPr lang="fr-FR" sz="2100" dirty="0" err="1">
                <a:latin typeface="Arial"/>
                <a:cs typeface="Arial"/>
              </a:rPr>
              <a:t>heat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when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burned</a:t>
            </a:r>
            <a:r>
              <a:rPr lang="fr-FR" sz="2100" dirty="0">
                <a:latin typeface="Arial"/>
                <a:cs typeface="Arial"/>
              </a:rPr>
              <a:t>.</a:t>
            </a:r>
          </a:p>
          <a:p>
            <a:endParaRPr lang="fr-FR" sz="1400" dirty="0" smtClean="0">
              <a:latin typeface="Arial"/>
              <a:cs typeface="Arial"/>
            </a:endParaRPr>
          </a:p>
          <a:p>
            <a:r>
              <a:rPr lang="fr-FR" sz="2100" dirty="0" smtClean="0">
                <a:solidFill>
                  <a:srgbClr val="FF6600"/>
                </a:solidFill>
                <a:latin typeface="Arial"/>
                <a:cs typeface="Arial"/>
              </a:rPr>
              <a:t>Combustion of a </a:t>
            </a:r>
            <a:r>
              <a:rPr lang="fr-FR" sz="2100" dirty="0" err="1">
                <a:solidFill>
                  <a:srgbClr val="FF6600"/>
                </a:solidFill>
                <a:latin typeface="Arial"/>
                <a:cs typeface="Arial"/>
              </a:rPr>
              <a:t>representative</a:t>
            </a:r>
            <a:r>
              <a:rPr lang="fr-FR" sz="2100" dirty="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lang="fr-FR" sz="2100" dirty="0" smtClean="0">
                <a:solidFill>
                  <a:srgbClr val="FF6600"/>
                </a:solidFill>
                <a:latin typeface="Arial"/>
                <a:cs typeface="Arial"/>
              </a:rPr>
              <a:t>fat, </a:t>
            </a:r>
            <a:r>
              <a:rPr lang="fr-FR" sz="2100" dirty="0" err="1" smtClean="0">
                <a:solidFill>
                  <a:srgbClr val="FF6600"/>
                </a:solidFill>
                <a:latin typeface="Arial"/>
                <a:cs typeface="Arial"/>
              </a:rPr>
              <a:t>glyceryl</a:t>
            </a:r>
            <a:r>
              <a:rPr lang="fr-FR" sz="2100" dirty="0" smtClean="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lang="fr-FR" sz="2100" dirty="0" err="1">
                <a:solidFill>
                  <a:srgbClr val="FF6600"/>
                </a:solidFill>
                <a:latin typeface="Arial"/>
                <a:cs typeface="Arial"/>
              </a:rPr>
              <a:t>trimyristate</a:t>
            </a:r>
            <a:r>
              <a:rPr lang="fr-FR" sz="2100" dirty="0">
                <a:solidFill>
                  <a:srgbClr val="FF6600"/>
                </a:solidFill>
                <a:latin typeface="Arial"/>
                <a:cs typeface="Arial"/>
              </a:rPr>
              <a:t>, </a:t>
            </a:r>
            <a:r>
              <a:rPr lang="fr-FR" sz="2100" dirty="0" smtClean="0">
                <a:solidFill>
                  <a:srgbClr val="FF6600"/>
                </a:solidFill>
                <a:latin typeface="Arial"/>
                <a:cs typeface="Arial"/>
              </a:rPr>
              <a:t>C</a:t>
            </a:r>
            <a:r>
              <a:rPr lang="fr-FR" sz="2100" baseline="-25000" dirty="0" smtClean="0">
                <a:solidFill>
                  <a:srgbClr val="FF6600"/>
                </a:solidFill>
                <a:latin typeface="Arial"/>
                <a:cs typeface="Arial"/>
              </a:rPr>
              <a:t>45</a:t>
            </a:r>
            <a:r>
              <a:rPr lang="fr-FR" sz="2100" dirty="0" smtClean="0">
                <a:solidFill>
                  <a:srgbClr val="FF6600"/>
                </a:solidFill>
                <a:latin typeface="Arial"/>
                <a:cs typeface="Arial"/>
              </a:rPr>
              <a:t>H</a:t>
            </a:r>
            <a:r>
              <a:rPr lang="fr-FR" sz="2100" baseline="-25000" dirty="0" smtClean="0">
                <a:solidFill>
                  <a:srgbClr val="FF6600"/>
                </a:solidFill>
                <a:latin typeface="Arial"/>
                <a:cs typeface="Arial"/>
              </a:rPr>
              <a:t>86</a:t>
            </a:r>
            <a:r>
              <a:rPr lang="fr-FR" sz="2100" dirty="0" smtClean="0">
                <a:solidFill>
                  <a:srgbClr val="FF6600"/>
                </a:solidFill>
                <a:latin typeface="Arial"/>
                <a:cs typeface="Arial"/>
              </a:rPr>
              <a:t>O</a:t>
            </a:r>
            <a:r>
              <a:rPr lang="fr-FR" sz="2100" baseline="-25000" dirty="0" smtClean="0">
                <a:solidFill>
                  <a:srgbClr val="FF6600"/>
                </a:solidFill>
                <a:latin typeface="Arial"/>
                <a:cs typeface="Arial"/>
              </a:rPr>
              <a:t>6</a:t>
            </a:r>
            <a:r>
              <a:rPr lang="fr-FR" sz="2100" dirty="0" smtClean="0">
                <a:solidFill>
                  <a:srgbClr val="FF6600"/>
                </a:solidFill>
                <a:latin typeface="Arial"/>
                <a:cs typeface="Arial"/>
              </a:rPr>
              <a:t>:</a:t>
            </a:r>
            <a:endParaRPr lang="fr-FR" sz="2100" dirty="0">
              <a:solidFill>
                <a:srgbClr val="FF6600"/>
              </a:solidFill>
              <a:latin typeface="Arial"/>
              <a:cs typeface="Arial"/>
            </a:endParaRPr>
          </a:p>
          <a:p>
            <a:endParaRPr lang="fr-FR" sz="2100" dirty="0">
              <a:latin typeface="Arial"/>
              <a:cs typeface="Arial"/>
            </a:endParaRPr>
          </a:p>
          <a:p>
            <a:endParaRPr lang="fr-FR" sz="1400" dirty="0" smtClean="0">
              <a:latin typeface="Arial"/>
              <a:cs typeface="Arial"/>
            </a:endParaRPr>
          </a:p>
          <a:p>
            <a:r>
              <a:rPr lang="fr-FR" sz="2100" dirty="0" smtClean="0">
                <a:latin typeface="Arial"/>
                <a:cs typeface="Arial"/>
              </a:rPr>
              <a:t>One </a:t>
            </a:r>
            <a:r>
              <a:rPr lang="fr-FR" sz="2100" dirty="0">
                <a:latin typeface="Arial"/>
                <a:cs typeface="Arial"/>
              </a:rPr>
              <a:t>gram of </a:t>
            </a:r>
            <a:r>
              <a:rPr lang="fr-FR" sz="2100" dirty="0" err="1">
                <a:latin typeface="Arial"/>
                <a:cs typeface="Arial"/>
              </a:rPr>
              <a:t>this</a:t>
            </a:r>
            <a:r>
              <a:rPr lang="fr-FR" sz="2100" dirty="0">
                <a:latin typeface="Arial"/>
                <a:cs typeface="Arial"/>
              </a:rPr>
              <a:t> fat </a:t>
            </a:r>
            <a:r>
              <a:rPr lang="fr-FR" sz="2100" dirty="0" err="1">
                <a:latin typeface="Arial"/>
                <a:cs typeface="Arial"/>
              </a:rPr>
              <a:t>yields</a:t>
            </a:r>
            <a:r>
              <a:rPr lang="fr-FR" sz="2100" dirty="0">
                <a:latin typeface="Arial"/>
                <a:cs typeface="Arial"/>
              </a:rPr>
              <a:t> 38.5 kJ (9.20 kcal) of </a:t>
            </a:r>
            <a:r>
              <a:rPr lang="fr-FR" sz="2100" dirty="0" err="1">
                <a:latin typeface="Arial"/>
                <a:cs typeface="Arial"/>
              </a:rPr>
              <a:t>heat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when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burned</a:t>
            </a:r>
            <a:r>
              <a:rPr lang="fr-FR" sz="2100" dirty="0">
                <a:latin typeface="Arial"/>
                <a:cs typeface="Arial"/>
              </a:rPr>
              <a:t>. </a:t>
            </a:r>
            <a:endParaRPr lang="fr-FR" sz="2100" dirty="0" smtClean="0">
              <a:latin typeface="Arial"/>
              <a:cs typeface="Arial"/>
            </a:endParaRPr>
          </a:p>
          <a:p>
            <a:endParaRPr lang="fr-FR" dirty="0">
              <a:latin typeface="Arial"/>
              <a:cs typeface="Arial"/>
            </a:endParaRPr>
          </a:p>
          <a:p>
            <a:r>
              <a:rPr lang="fr-FR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 </a:t>
            </a:r>
            <a:r>
              <a:rPr lang="fr-FR" sz="2100" i="1" dirty="0" err="1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average</a:t>
            </a:r>
            <a:r>
              <a:rPr lang="fr-FR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fr-FR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values </a:t>
            </a:r>
            <a:r>
              <a:rPr lang="fr-FR" sz="2100" i="1" dirty="0" err="1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quoted</a:t>
            </a:r>
            <a:r>
              <a:rPr lang="fr-FR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fr-FR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for carbohydrates and fats are 4.0 kcal/g and 9.0 kcal/g, </a:t>
            </a:r>
            <a:r>
              <a:rPr lang="fr-FR" sz="2100" i="1" dirty="0" err="1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respectively</a:t>
            </a:r>
            <a:r>
              <a:rPr lang="fr-FR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. </a:t>
            </a:r>
            <a:endParaRPr lang="en-US" sz="2100" i="1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9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Foods as Fuels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06" y="3490044"/>
            <a:ext cx="7829707" cy="4236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81" y="4963268"/>
            <a:ext cx="8079177" cy="3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8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058" y="1097770"/>
            <a:ext cx="8904942" cy="5757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Fuel values of coals are </a:t>
            </a:r>
            <a:r>
              <a:rPr lang="en-US" sz="2100" dirty="0" smtClean="0">
                <a:latin typeface="Arial"/>
                <a:cs typeface="Arial"/>
              </a:rPr>
              <a:t>rated in </a:t>
            </a:r>
            <a:r>
              <a:rPr lang="en-US" sz="2100" dirty="0">
                <a:latin typeface="Arial"/>
                <a:cs typeface="Arial"/>
              </a:rPr>
              <a:t>Btu’s (British thermal </a:t>
            </a:r>
            <a:r>
              <a:rPr lang="en-US" sz="2100" dirty="0" smtClean="0">
                <a:latin typeface="Arial"/>
                <a:cs typeface="Arial"/>
              </a:rPr>
              <a:t>units, 1 </a:t>
            </a:r>
            <a:r>
              <a:rPr lang="en-US" sz="2100" dirty="0">
                <a:latin typeface="Arial"/>
                <a:cs typeface="Arial"/>
              </a:rPr>
              <a:t>Btu =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1054 J</a:t>
            </a:r>
            <a:r>
              <a:rPr lang="en-US" sz="2100" dirty="0" smtClean="0">
                <a:latin typeface="Arial"/>
                <a:cs typeface="Arial"/>
              </a:rPr>
              <a:t>) </a:t>
            </a:r>
            <a:r>
              <a:rPr lang="en-US" sz="2100" dirty="0">
                <a:latin typeface="Arial"/>
                <a:cs typeface="Arial"/>
              </a:rPr>
              <a:t>per pound, which are </a:t>
            </a:r>
            <a:r>
              <a:rPr lang="en-US" sz="2100" dirty="0" smtClean="0">
                <a:latin typeface="Arial"/>
                <a:cs typeface="Arial"/>
              </a:rPr>
              <a:t>essentially heats </a:t>
            </a:r>
            <a:r>
              <a:rPr lang="en-US" sz="2100" dirty="0">
                <a:latin typeface="Arial"/>
                <a:cs typeface="Arial"/>
              </a:rPr>
              <a:t>of combustion </a:t>
            </a:r>
            <a:r>
              <a:rPr lang="en-US" sz="2100" dirty="0" smtClean="0">
                <a:latin typeface="Arial"/>
                <a:cs typeface="Arial"/>
              </a:rPr>
              <a:t>per pound </a:t>
            </a:r>
            <a:r>
              <a:rPr lang="en-US" sz="2100" dirty="0">
                <a:latin typeface="Arial"/>
                <a:cs typeface="Arial"/>
              </a:rPr>
              <a:t>of coal. A typical value </a:t>
            </a:r>
            <a:r>
              <a:rPr lang="en-US" sz="2100" dirty="0" smtClean="0">
                <a:latin typeface="Arial"/>
                <a:cs typeface="Arial"/>
              </a:rPr>
              <a:t>is 13,200 </a:t>
            </a:r>
            <a:r>
              <a:rPr lang="en-US" sz="2100" dirty="0">
                <a:latin typeface="Arial"/>
                <a:cs typeface="Arial"/>
              </a:rPr>
              <a:t>Btu/</a:t>
            </a:r>
            <a:r>
              <a:rPr lang="en-US" sz="2100" dirty="0" err="1" smtClean="0">
                <a:latin typeface="Arial"/>
                <a:cs typeface="Arial"/>
              </a:rPr>
              <a:t>lb</a:t>
            </a:r>
            <a:r>
              <a:rPr lang="en-US" sz="2100" dirty="0" smtClean="0">
                <a:latin typeface="Arial"/>
                <a:cs typeface="Arial"/>
              </a:rPr>
              <a:t> (1 </a:t>
            </a:r>
            <a:r>
              <a:rPr lang="en-US" sz="2100" dirty="0">
                <a:latin typeface="Arial"/>
                <a:cs typeface="Arial"/>
              </a:rPr>
              <a:t>Btu/</a:t>
            </a:r>
            <a:r>
              <a:rPr lang="en-US" sz="2100" dirty="0" err="1">
                <a:latin typeface="Arial"/>
                <a:cs typeface="Arial"/>
              </a:rPr>
              <a:t>lb</a:t>
            </a:r>
            <a:r>
              <a:rPr lang="en-US" sz="2100" dirty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=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2.32 J/</a:t>
            </a:r>
            <a:r>
              <a:rPr lang="en-US" sz="2100" dirty="0" smtClean="0">
                <a:latin typeface="Arial"/>
                <a:cs typeface="Arial"/>
              </a:rPr>
              <a:t>g). So, </a:t>
            </a:r>
            <a:r>
              <a:rPr lang="en-US" sz="2100" dirty="0">
                <a:latin typeface="Arial"/>
                <a:cs typeface="Arial"/>
              </a:rPr>
              <a:t>the </a:t>
            </a:r>
            <a:r>
              <a:rPr lang="en-US" sz="2100" dirty="0" smtClean="0">
                <a:latin typeface="Arial"/>
                <a:cs typeface="Arial"/>
              </a:rPr>
              <a:t>combustion of </a:t>
            </a:r>
            <a:r>
              <a:rPr lang="en-US" sz="2100" dirty="0">
                <a:latin typeface="Arial"/>
                <a:cs typeface="Arial"/>
              </a:rPr>
              <a:t>coal in oxygen yields about 30.6 kJ/g. </a:t>
            </a:r>
            <a:endParaRPr lang="en-US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 smtClean="0">
                <a:latin typeface="Arial"/>
                <a:cs typeface="Arial"/>
              </a:rPr>
              <a:t>Compare </a:t>
            </a:r>
            <a:r>
              <a:rPr lang="en-US" sz="2100" dirty="0">
                <a:latin typeface="Arial"/>
                <a:cs typeface="Arial"/>
              </a:rPr>
              <a:t>this value with </a:t>
            </a:r>
            <a:r>
              <a:rPr lang="en-US" sz="2100" dirty="0" smtClean="0">
                <a:latin typeface="Arial"/>
                <a:cs typeface="Arial"/>
              </a:rPr>
              <a:t>the heat </a:t>
            </a:r>
            <a:r>
              <a:rPr lang="en-US" sz="2100" dirty="0">
                <a:latin typeface="Arial"/>
                <a:cs typeface="Arial"/>
              </a:rPr>
              <a:t>of combustion of pure carbon (graphite)</a:t>
            </a:r>
            <a:r>
              <a:rPr lang="en-US" sz="21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21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1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 smtClean="0">
                <a:solidFill>
                  <a:srgbClr val="FF6600"/>
                </a:solidFill>
                <a:latin typeface="Arial"/>
                <a:cs typeface="Arial"/>
              </a:rPr>
              <a:t>Combustion of Methane: </a:t>
            </a:r>
          </a:p>
          <a:p>
            <a:pPr>
              <a:lnSpc>
                <a:spcPct val="110000"/>
              </a:lnSpc>
            </a:pPr>
            <a:endParaRPr lang="en-US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6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 smtClean="0">
                <a:latin typeface="Arial"/>
                <a:cs typeface="Arial"/>
              </a:rPr>
              <a:t>This </a:t>
            </a:r>
            <a:r>
              <a:rPr lang="en-US" sz="2100" dirty="0">
                <a:latin typeface="Arial"/>
                <a:cs typeface="Arial"/>
              </a:rPr>
              <a:t>value of </a:t>
            </a:r>
            <a:r>
              <a:rPr lang="en-US" sz="2100" dirty="0" smtClean="0">
                <a:latin typeface="Arial"/>
                <a:cs typeface="Arial"/>
              </a:rPr>
              <a:t>Δ</a:t>
            </a:r>
            <a:r>
              <a:rPr lang="en-US" sz="2100" i="1" dirty="0" smtClean="0">
                <a:latin typeface="Arial"/>
                <a:cs typeface="Arial"/>
              </a:rPr>
              <a:t>H°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is equivalent to 50.1 kJ per gram of fuel</a:t>
            </a:r>
            <a:r>
              <a:rPr lang="en-US" sz="21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 smtClean="0">
                <a:solidFill>
                  <a:srgbClr val="FF6600"/>
                </a:solidFill>
                <a:latin typeface="Arial"/>
                <a:cs typeface="Arial"/>
              </a:rPr>
              <a:t>Combustion of Octane:</a:t>
            </a:r>
            <a:endParaRPr lang="fr-FR" sz="2100" dirty="0">
              <a:solidFill>
                <a:srgbClr val="FF66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100" dirty="0" smtClean="0">
                <a:latin typeface="Arial"/>
                <a:cs typeface="Arial"/>
              </a:rPr>
              <a:t>This </a:t>
            </a:r>
            <a:r>
              <a:rPr lang="fr-FR" sz="2100" dirty="0">
                <a:latin typeface="Arial"/>
                <a:cs typeface="Arial"/>
              </a:rPr>
              <a:t>value of </a:t>
            </a:r>
            <a:r>
              <a:rPr lang="fr-FR" sz="2100" dirty="0" smtClean="0">
                <a:latin typeface="Arial"/>
                <a:cs typeface="Arial"/>
              </a:rPr>
              <a:t>Δ</a:t>
            </a:r>
            <a:r>
              <a:rPr lang="fr-FR" sz="2100" i="1" dirty="0" smtClean="0">
                <a:latin typeface="Arial"/>
                <a:cs typeface="Arial"/>
              </a:rPr>
              <a:t>H°</a:t>
            </a:r>
            <a:r>
              <a:rPr lang="fr-FR" sz="2100" dirty="0" smtClean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is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equivalent</a:t>
            </a:r>
            <a:r>
              <a:rPr lang="fr-FR" sz="2100" dirty="0">
                <a:latin typeface="Arial"/>
                <a:cs typeface="Arial"/>
              </a:rPr>
              <a:t> to 44.4 kJ/g.</a:t>
            </a:r>
            <a:endParaRPr lang="en-US" sz="21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9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Fossil Fuels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50" y="3168300"/>
            <a:ext cx="7078226" cy="485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1" y="4275140"/>
            <a:ext cx="7618096" cy="381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88" y="5687482"/>
            <a:ext cx="8323112" cy="4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3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Sources of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nergy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onsumed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52" y="1864812"/>
            <a:ext cx="6139183" cy="45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5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69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3800" dirty="0" smtClean="0">
                <a:solidFill>
                  <a:srgbClr val="008000"/>
                </a:solidFill>
                <a:latin typeface="Arial"/>
                <a:cs typeface="Arial"/>
              </a:rPr>
              <a:t>Rocket Fuels</a:t>
            </a:r>
            <a:endParaRPr lang="en-US" sz="38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4" y="0"/>
            <a:ext cx="3836147" cy="406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7" y="4077007"/>
            <a:ext cx="6768352" cy="6337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2845" y="4734342"/>
            <a:ext cx="8468660" cy="1864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This value of </a:t>
            </a:r>
            <a:r>
              <a:rPr lang="en-US" sz="2100" dirty="0" smtClean="0">
                <a:latin typeface="Arial"/>
                <a:cs typeface="Arial"/>
              </a:rPr>
              <a:t>Δ</a:t>
            </a:r>
            <a:r>
              <a:rPr lang="en-US" sz="2100" i="1" dirty="0" smtClean="0">
                <a:latin typeface="Arial"/>
                <a:cs typeface="Arial"/>
              </a:rPr>
              <a:t>H°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is equivalent to 120 kJ/g of fuel (H</a:t>
            </a:r>
            <a:r>
              <a:rPr lang="en-US" sz="2100" baseline="-25000" dirty="0">
                <a:latin typeface="Arial"/>
                <a:cs typeface="Arial"/>
              </a:rPr>
              <a:t>2</a:t>
            </a:r>
            <a:r>
              <a:rPr lang="en-US" sz="2100" dirty="0">
                <a:latin typeface="Arial"/>
                <a:cs typeface="Arial"/>
              </a:rPr>
              <a:t>) compared with 50 kJ/g </a:t>
            </a:r>
            <a:r>
              <a:rPr lang="en-US" sz="2100" dirty="0" smtClean="0">
                <a:latin typeface="Arial"/>
                <a:cs typeface="Arial"/>
              </a:rPr>
              <a:t>of methane</a:t>
            </a:r>
            <a:r>
              <a:rPr lang="en-US" sz="2100" dirty="0">
                <a:latin typeface="Arial"/>
                <a:cs typeface="Arial"/>
              </a:rPr>
              <a:t>. The second and third stages of the </a:t>
            </a:r>
            <a:r>
              <a:rPr lang="en-US" sz="2100" i="1" dirty="0">
                <a:latin typeface="Arial"/>
                <a:cs typeface="Arial"/>
              </a:rPr>
              <a:t>Saturn V </a:t>
            </a:r>
            <a:r>
              <a:rPr lang="en-US" sz="2100" dirty="0">
                <a:latin typeface="Arial"/>
                <a:cs typeface="Arial"/>
              </a:rPr>
              <a:t>launch vehicle that sent a </a:t>
            </a:r>
            <a:r>
              <a:rPr lang="en-US" sz="2100" dirty="0" smtClean="0">
                <a:latin typeface="Arial"/>
                <a:cs typeface="Arial"/>
              </a:rPr>
              <a:t>three man</a:t>
            </a:r>
            <a:r>
              <a:rPr lang="en-US" sz="2100" dirty="0">
                <a:latin typeface="Arial"/>
                <a:cs typeface="Arial"/>
              </a:rPr>
              <a:t> </a:t>
            </a:r>
            <a:r>
              <a:rPr lang="en-US" sz="2100" dirty="0" smtClean="0">
                <a:latin typeface="Arial"/>
                <a:cs typeface="Arial"/>
              </a:rPr>
              <a:t>Apollo </a:t>
            </a:r>
            <a:r>
              <a:rPr lang="en-US" sz="2100" dirty="0">
                <a:latin typeface="Arial"/>
                <a:cs typeface="Arial"/>
              </a:rPr>
              <a:t>crew to the moon used a hydrogen/oxygen system. The launch </a:t>
            </a:r>
            <a:r>
              <a:rPr lang="en-US" sz="2100" dirty="0" smtClean="0">
                <a:latin typeface="Arial"/>
                <a:cs typeface="Arial"/>
              </a:rPr>
              <a:t>vehicle contained </a:t>
            </a:r>
            <a:r>
              <a:rPr lang="en-US" sz="2100" dirty="0">
                <a:latin typeface="Arial"/>
                <a:cs typeface="Arial"/>
              </a:rPr>
              <a:t>liquid </a:t>
            </a:r>
            <a:r>
              <a:rPr lang="en-US" sz="2100" dirty="0" smtClean="0">
                <a:latin typeface="Arial"/>
                <a:cs typeface="Arial"/>
              </a:rPr>
              <a:t>H</a:t>
            </a:r>
            <a:r>
              <a:rPr lang="en-US" sz="2100" baseline="-25000" dirty="0" smtClean="0">
                <a:latin typeface="Arial"/>
                <a:cs typeface="Arial"/>
              </a:rPr>
              <a:t>2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(boiling at </a:t>
            </a:r>
            <a:r>
              <a:rPr lang="en-US" sz="2100" dirty="0" smtClean="0">
                <a:latin typeface="Arial"/>
                <a:cs typeface="Arial"/>
              </a:rPr>
              <a:t>−253°C</a:t>
            </a:r>
            <a:r>
              <a:rPr lang="en-US" sz="2100" dirty="0">
                <a:latin typeface="Arial"/>
                <a:cs typeface="Arial"/>
              </a:rPr>
              <a:t>) and liquid oxygen, or LOX (</a:t>
            </a:r>
            <a:r>
              <a:rPr lang="en-US" sz="2100" dirty="0" smtClean="0">
                <a:latin typeface="Arial"/>
                <a:cs typeface="Arial"/>
              </a:rPr>
              <a:t>boiling at −183°C</a:t>
            </a:r>
            <a:r>
              <a:rPr lang="en-US" sz="2100" dirty="0">
                <a:latin typeface="Arial"/>
                <a:cs typeface="Arial"/>
              </a:rPr>
              <a:t>).</a:t>
            </a:r>
            <a:endParaRPr lang="en-US" sz="2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85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3763" y="1329521"/>
            <a:ext cx="8636002" cy="4639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The first stage of </a:t>
            </a:r>
            <a:r>
              <a:rPr lang="en-US" sz="2100" dirty="0" smtClean="0">
                <a:latin typeface="Arial"/>
                <a:cs typeface="Arial"/>
              </a:rPr>
              <a:t>liftoff (Russian space shuttle) </a:t>
            </a:r>
            <a:r>
              <a:rPr lang="en-US" sz="2100" dirty="0">
                <a:latin typeface="Arial"/>
                <a:cs typeface="Arial"/>
              </a:rPr>
              <a:t>used kerosene and oxygen, and an unbelievable 550 </a:t>
            </a:r>
            <a:r>
              <a:rPr lang="en-US" sz="2100" dirty="0" smtClean="0">
                <a:latin typeface="Arial"/>
                <a:cs typeface="Arial"/>
              </a:rPr>
              <a:t>metric tons </a:t>
            </a:r>
            <a:r>
              <a:rPr lang="en-US" sz="2100" dirty="0">
                <a:latin typeface="Arial"/>
                <a:cs typeface="Arial"/>
              </a:rPr>
              <a:t>(</a:t>
            </a:r>
            <a:r>
              <a:rPr lang="en-US" sz="2100" dirty="0" smtClean="0">
                <a:latin typeface="Arial"/>
                <a:cs typeface="Arial"/>
              </a:rPr>
              <a:t>550 × 10</a:t>
            </a:r>
            <a:r>
              <a:rPr lang="en-US" sz="2100" baseline="30000" dirty="0" smtClean="0">
                <a:latin typeface="Arial"/>
                <a:cs typeface="Arial"/>
              </a:rPr>
              <a:t>3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kg) </a:t>
            </a:r>
            <a:r>
              <a:rPr lang="en-US" sz="2100" dirty="0" smtClean="0">
                <a:latin typeface="Arial"/>
                <a:cs typeface="Arial"/>
              </a:rPr>
              <a:t>of kerosene </a:t>
            </a:r>
            <a:r>
              <a:rPr lang="en-US" sz="2100" dirty="0">
                <a:latin typeface="Arial"/>
                <a:cs typeface="Arial"/>
              </a:rPr>
              <a:t>were burned in 2.5 minutes</a:t>
            </a:r>
            <a:r>
              <a:rPr lang="en-US" sz="2100" dirty="0" smtClean="0">
                <a:latin typeface="Arial"/>
                <a:cs typeface="Arial"/>
              </a:rPr>
              <a:t>! Kerosene is </a:t>
            </a:r>
            <a:r>
              <a:rPr lang="en-US" sz="2100" dirty="0">
                <a:latin typeface="Arial"/>
                <a:cs typeface="Arial"/>
              </a:rPr>
              <a:t>approximately C</a:t>
            </a:r>
            <a:r>
              <a:rPr lang="en-US" sz="2100" baseline="-25000" dirty="0">
                <a:latin typeface="Arial"/>
                <a:cs typeface="Arial"/>
              </a:rPr>
              <a:t>12</a:t>
            </a:r>
            <a:r>
              <a:rPr lang="en-US" sz="2100" dirty="0">
                <a:latin typeface="Arial"/>
                <a:cs typeface="Arial"/>
              </a:rPr>
              <a:t>H</a:t>
            </a:r>
            <a:r>
              <a:rPr lang="en-US" sz="2100" baseline="-25000" dirty="0">
                <a:latin typeface="Arial"/>
                <a:cs typeface="Arial"/>
              </a:rPr>
              <a:t>26</a:t>
            </a:r>
            <a:r>
              <a:rPr lang="en-US" sz="2100" dirty="0">
                <a:latin typeface="Arial"/>
                <a:cs typeface="Arial"/>
              </a:rPr>
              <a:t>. The thermochemical equation </a:t>
            </a:r>
            <a:r>
              <a:rPr lang="en-US" sz="2100" dirty="0" smtClean="0">
                <a:latin typeface="Arial"/>
                <a:cs typeface="Arial"/>
              </a:rPr>
              <a:t>is</a:t>
            </a: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100" dirty="0">
              <a:latin typeface="Arial"/>
              <a:cs typeface="Arial"/>
            </a:endParaRPr>
          </a:p>
          <a:p>
            <a:r>
              <a:rPr lang="en-US" sz="2100" dirty="0" smtClean="0">
                <a:latin typeface="Arial"/>
                <a:cs typeface="Arial"/>
              </a:rPr>
              <a:t>This </a:t>
            </a:r>
            <a:r>
              <a:rPr lang="en-US" sz="2100" dirty="0">
                <a:latin typeface="Arial"/>
                <a:cs typeface="Arial"/>
              </a:rPr>
              <a:t>value of </a:t>
            </a:r>
            <a:r>
              <a:rPr lang="en-US" sz="2100" dirty="0" smtClean="0">
                <a:latin typeface="Arial"/>
                <a:cs typeface="Arial"/>
              </a:rPr>
              <a:t>Δ</a:t>
            </a:r>
            <a:r>
              <a:rPr lang="en-US" sz="2100" i="1" dirty="0" smtClean="0">
                <a:latin typeface="Arial"/>
                <a:cs typeface="Arial"/>
              </a:rPr>
              <a:t>H°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is equivalent to 44.1 kJ/g. Thus, 550 </a:t>
            </a:r>
            <a:r>
              <a:rPr lang="en-US" sz="2100" dirty="0" smtClean="0">
                <a:latin typeface="Arial"/>
                <a:cs typeface="Arial"/>
              </a:rPr>
              <a:t>× </a:t>
            </a:r>
            <a:r>
              <a:rPr lang="en-US" sz="2100" dirty="0">
                <a:latin typeface="Arial"/>
                <a:cs typeface="Arial"/>
              </a:rPr>
              <a:t>10</a:t>
            </a:r>
            <a:r>
              <a:rPr lang="en-US" sz="2100" baseline="30000" dirty="0">
                <a:latin typeface="Arial"/>
                <a:cs typeface="Arial"/>
              </a:rPr>
              <a:t>6</a:t>
            </a:r>
            <a:r>
              <a:rPr lang="en-US" sz="2100" dirty="0">
                <a:latin typeface="Arial"/>
                <a:cs typeface="Arial"/>
              </a:rPr>
              <a:t> g of fuel </a:t>
            </a:r>
            <a:r>
              <a:rPr lang="en-US" sz="2100" dirty="0" smtClean="0">
                <a:latin typeface="Arial"/>
                <a:cs typeface="Arial"/>
              </a:rPr>
              <a:t>generated 2.43 × </a:t>
            </a:r>
            <a:r>
              <a:rPr lang="en-US" sz="2100" dirty="0">
                <a:latin typeface="Arial"/>
                <a:cs typeface="Arial"/>
              </a:rPr>
              <a:t>10</a:t>
            </a:r>
            <a:r>
              <a:rPr lang="en-US" sz="2100" baseline="30000" dirty="0">
                <a:latin typeface="Arial"/>
                <a:cs typeface="Arial"/>
              </a:rPr>
              <a:t>10</a:t>
            </a:r>
            <a:r>
              <a:rPr lang="en-US" sz="2100" dirty="0">
                <a:latin typeface="Arial"/>
                <a:cs typeface="Arial"/>
              </a:rPr>
              <a:t> kJ in 150 s (2.5 min</a:t>
            </a:r>
            <a:r>
              <a:rPr lang="en-US" sz="2100" dirty="0" smtClean="0">
                <a:latin typeface="Arial"/>
                <a:cs typeface="Arial"/>
              </a:rPr>
              <a:t>)</a:t>
            </a:r>
          </a:p>
          <a:p>
            <a:endParaRPr lang="en-US" sz="2100" dirty="0">
              <a:latin typeface="Arial"/>
              <a:cs typeface="Arial"/>
            </a:endParaRPr>
          </a:p>
          <a:p>
            <a:r>
              <a:rPr lang="en-US" sz="2100" dirty="0">
                <a:latin typeface="Arial"/>
                <a:cs typeface="Arial"/>
              </a:rPr>
              <a:t>The landing module for the Apollo mission used a fuel made of hydrazine, N</a:t>
            </a:r>
            <a:r>
              <a:rPr lang="en-US" sz="2100" baseline="-25000" dirty="0">
                <a:latin typeface="Arial"/>
                <a:cs typeface="Arial"/>
              </a:rPr>
              <a:t>2</a:t>
            </a:r>
            <a:r>
              <a:rPr lang="en-US" sz="2100" dirty="0">
                <a:latin typeface="Arial"/>
                <a:cs typeface="Arial"/>
              </a:rPr>
              <a:t>H</a:t>
            </a:r>
            <a:r>
              <a:rPr lang="en-US" sz="2100" baseline="-25000" dirty="0">
                <a:latin typeface="Arial"/>
                <a:cs typeface="Arial"/>
              </a:rPr>
              <a:t>4</a:t>
            </a:r>
            <a:r>
              <a:rPr lang="en-US" sz="2100" dirty="0" smtClean="0">
                <a:latin typeface="Arial"/>
                <a:cs typeface="Arial"/>
              </a:rPr>
              <a:t>, and </a:t>
            </a:r>
            <a:r>
              <a:rPr lang="en-US" sz="2100" dirty="0">
                <a:latin typeface="Arial"/>
                <a:cs typeface="Arial"/>
              </a:rPr>
              <a:t>a derivative of hydrazine. The oxidizer was </a:t>
            </a:r>
            <a:r>
              <a:rPr lang="en-US" sz="2100" dirty="0" err="1">
                <a:latin typeface="Arial"/>
                <a:cs typeface="Arial"/>
              </a:rPr>
              <a:t>dinitrogen</a:t>
            </a:r>
            <a:r>
              <a:rPr lang="en-US" sz="2100" dirty="0">
                <a:latin typeface="Arial"/>
                <a:cs typeface="Arial"/>
              </a:rPr>
              <a:t> tetroxide, N</a:t>
            </a:r>
            <a:r>
              <a:rPr lang="en-US" sz="2100" baseline="-25000" dirty="0">
                <a:latin typeface="Arial"/>
                <a:cs typeface="Arial"/>
              </a:rPr>
              <a:t>2</a:t>
            </a:r>
            <a:r>
              <a:rPr lang="en-US" sz="2100" dirty="0">
                <a:latin typeface="Arial"/>
                <a:cs typeface="Arial"/>
              </a:rPr>
              <a:t>O</a:t>
            </a:r>
            <a:r>
              <a:rPr lang="en-US" sz="2100" baseline="-25000" dirty="0">
                <a:latin typeface="Arial"/>
                <a:cs typeface="Arial"/>
              </a:rPr>
              <a:t>4</a:t>
            </a:r>
            <a:r>
              <a:rPr lang="en-US" sz="2100" dirty="0">
                <a:latin typeface="Arial"/>
                <a:cs typeface="Arial"/>
              </a:rPr>
              <a:t>. These </a:t>
            </a:r>
            <a:r>
              <a:rPr lang="en-US" sz="2100" dirty="0" smtClean="0">
                <a:latin typeface="Arial"/>
                <a:cs typeface="Arial"/>
              </a:rPr>
              <a:t>substances are </a:t>
            </a:r>
            <a:r>
              <a:rPr lang="en-US" sz="2100" dirty="0">
                <a:latin typeface="Arial"/>
                <a:cs typeface="Arial"/>
              </a:rPr>
              <a:t>normally liquids and are therefore easier to store than liquid hydrogen </a:t>
            </a:r>
            <a:r>
              <a:rPr lang="en-US" sz="2100" dirty="0" smtClean="0">
                <a:latin typeface="Arial"/>
                <a:cs typeface="Arial"/>
              </a:rPr>
              <a:t>and oxygen</a:t>
            </a:r>
            <a:r>
              <a:rPr lang="en-US" sz="2100" dirty="0">
                <a:latin typeface="Arial"/>
                <a:cs typeface="Arial"/>
              </a:rPr>
              <a:t>.</a:t>
            </a:r>
            <a:endParaRPr lang="en-US" sz="21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35" y="2885847"/>
            <a:ext cx="7490758" cy="521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35" y="6202773"/>
            <a:ext cx="7505699" cy="3496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181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800" smtClean="0">
                <a:solidFill>
                  <a:srgbClr val="008000"/>
                </a:solidFill>
                <a:latin typeface="Arial"/>
                <a:cs typeface="Arial"/>
              </a:rPr>
              <a:t>Rocket Fuels</a:t>
            </a:r>
            <a:endParaRPr lang="en-US" sz="38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392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64" y="114049"/>
            <a:ext cx="8554594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Energy and Its Units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08752" y="1131516"/>
            <a:ext cx="8452406" cy="4928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Consider the kinetic energy of a person whose mass is 59.0 kg and whose </a:t>
            </a:r>
            <a:r>
              <a:rPr lang="en-US" sz="2200" dirty="0" smtClean="0">
                <a:latin typeface="Arial"/>
                <a:cs typeface="Arial"/>
              </a:rPr>
              <a:t>speed is </a:t>
            </a:r>
            <a:r>
              <a:rPr lang="en-US" sz="2200" dirty="0">
                <a:latin typeface="Arial"/>
                <a:cs typeface="Arial"/>
              </a:rPr>
              <a:t>26.8 m/s. (This is equivalent to a person with a mass of 130 </a:t>
            </a:r>
            <a:r>
              <a:rPr lang="en-US" sz="2200" dirty="0" err="1">
                <a:latin typeface="Arial"/>
                <a:cs typeface="Arial"/>
              </a:rPr>
              <a:t>lb</a:t>
            </a:r>
            <a:r>
              <a:rPr lang="en-US" sz="2200" dirty="0">
                <a:latin typeface="Arial"/>
                <a:cs typeface="Arial"/>
              </a:rPr>
              <a:t> traveling in an </a:t>
            </a:r>
            <a:r>
              <a:rPr lang="en-US" sz="2200" dirty="0" smtClean="0">
                <a:latin typeface="Arial"/>
                <a:cs typeface="Arial"/>
              </a:rPr>
              <a:t>automobile going </a:t>
            </a:r>
            <a:r>
              <a:rPr lang="en-US" sz="2200" dirty="0">
                <a:latin typeface="Arial"/>
                <a:cs typeface="Arial"/>
              </a:rPr>
              <a:t>60 miles per hour.) You substitute the mass and speed into the formula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The calorie (</a:t>
            </a:r>
            <a:r>
              <a:rPr lang="en-US" sz="2200" dirty="0" err="1">
                <a:latin typeface="Arial"/>
                <a:cs typeface="Arial"/>
              </a:rPr>
              <a:t>cal</a:t>
            </a:r>
            <a:r>
              <a:rPr lang="en-US" sz="2200" dirty="0">
                <a:latin typeface="Arial"/>
                <a:cs typeface="Arial"/>
              </a:rPr>
              <a:t>) is </a:t>
            </a:r>
            <a:r>
              <a:rPr lang="en-US" sz="2200" i="1" dirty="0">
                <a:latin typeface="Arial"/>
                <a:cs typeface="Arial"/>
              </a:rPr>
              <a:t>a non-SI unit of energy commonly used by chemists, </a:t>
            </a:r>
            <a:r>
              <a:rPr lang="en-US" sz="2200" i="1" dirty="0" smtClean="0">
                <a:latin typeface="Arial"/>
                <a:cs typeface="Arial"/>
              </a:rPr>
              <a:t>originally defined </a:t>
            </a:r>
            <a:r>
              <a:rPr lang="en-US" sz="2200" i="1" dirty="0">
                <a:latin typeface="Arial"/>
                <a:cs typeface="Arial"/>
              </a:rPr>
              <a:t>as the amount of energy required to raise the temperature of one gram </a:t>
            </a:r>
            <a:r>
              <a:rPr lang="en-US" sz="2200" i="1" dirty="0" smtClean="0">
                <a:latin typeface="Arial"/>
                <a:cs typeface="Arial"/>
              </a:rPr>
              <a:t>of water </a:t>
            </a:r>
            <a:r>
              <a:rPr lang="en-US" sz="2200" i="1" dirty="0">
                <a:latin typeface="Arial"/>
                <a:cs typeface="Arial"/>
              </a:rPr>
              <a:t>by one degree Celsius</a:t>
            </a:r>
            <a:r>
              <a:rPr lang="en-US" sz="2200" i="1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2200" i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A </a:t>
            </a:r>
            <a:r>
              <a:rPr lang="en-US" sz="2200" dirty="0">
                <a:latin typeface="Arial"/>
                <a:cs typeface="Arial"/>
              </a:rPr>
              <a:t>person weighing 130 </a:t>
            </a:r>
            <a:r>
              <a:rPr lang="en-US" sz="2200" dirty="0" err="1">
                <a:latin typeface="Arial"/>
                <a:cs typeface="Arial"/>
              </a:rPr>
              <a:t>lb</a:t>
            </a:r>
            <a:r>
              <a:rPr lang="en-US" sz="2200" dirty="0">
                <a:latin typeface="Arial"/>
                <a:cs typeface="Arial"/>
              </a:rPr>
              <a:t> and traveling 60 miles per hour has a kinetic energy of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32" y="2791472"/>
            <a:ext cx="8346338" cy="502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45" y="6059532"/>
            <a:ext cx="6706078" cy="6892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36" y="4673796"/>
            <a:ext cx="2299072" cy="48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11121" y="133367"/>
            <a:ext cx="7344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Potential Energy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9843" y="987762"/>
            <a:ext cx="8140663" cy="898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rial"/>
                <a:cs typeface="Arial"/>
              </a:rPr>
              <a:t>Potential </a:t>
            </a:r>
            <a:r>
              <a:rPr lang="en-US" sz="2400" dirty="0">
                <a:latin typeface="Arial"/>
                <a:cs typeface="Arial"/>
              </a:rPr>
              <a:t>energy is </a:t>
            </a:r>
            <a:r>
              <a:rPr lang="en-US" sz="2400" i="1" dirty="0">
                <a:latin typeface="Arial"/>
                <a:cs typeface="Arial"/>
              </a:rPr>
              <a:t>the energy an object has by virtue of its position in a field </a:t>
            </a:r>
            <a:r>
              <a:rPr lang="en-US" sz="2400" i="1" dirty="0" smtClean="0">
                <a:latin typeface="Arial"/>
                <a:cs typeface="Arial"/>
              </a:rPr>
              <a:t>of force.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32" y="1823374"/>
            <a:ext cx="3957969" cy="31558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9843" y="2136102"/>
            <a:ext cx="4119179" cy="4589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T</a:t>
            </a:r>
            <a:r>
              <a:rPr lang="en-US" sz="2200" dirty="0" smtClean="0">
                <a:latin typeface="Arial"/>
                <a:cs typeface="Arial"/>
              </a:rPr>
              <a:t>he </a:t>
            </a:r>
            <a:r>
              <a:rPr lang="en-US" sz="2200" dirty="0">
                <a:latin typeface="Arial"/>
                <a:cs typeface="Arial"/>
              </a:rPr>
              <a:t>potential energy of the water </a:t>
            </a:r>
            <a:r>
              <a:rPr lang="en-US" sz="2200" dirty="0" smtClean="0">
                <a:latin typeface="Arial"/>
                <a:cs typeface="Arial"/>
              </a:rPr>
              <a:t>is </a:t>
            </a: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200" i="1" dirty="0">
              <a:latin typeface="Arial"/>
              <a:cs typeface="Arial"/>
            </a:endParaRPr>
          </a:p>
          <a:p>
            <a:pPr algn="ctr">
              <a:lnSpc>
                <a:spcPct val="110000"/>
              </a:lnSpc>
            </a:pPr>
            <a:r>
              <a:rPr lang="en-US" sz="2200" i="1" dirty="0" err="1">
                <a:latin typeface="Arial"/>
                <a:cs typeface="Arial"/>
              </a:rPr>
              <a:t>E</a:t>
            </a:r>
            <a:r>
              <a:rPr lang="en-US" sz="2200" i="1" baseline="-25000" dirty="0" err="1">
                <a:latin typeface="Arial"/>
                <a:cs typeface="Arial"/>
              </a:rPr>
              <a:t>p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= </a:t>
            </a:r>
            <a:r>
              <a:rPr lang="en-US" sz="2200" i="1" dirty="0" err="1">
                <a:latin typeface="Arial"/>
                <a:cs typeface="Arial"/>
              </a:rPr>
              <a:t>mgh</a:t>
            </a:r>
            <a:endParaRPr lang="en-US" sz="2200" i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200" i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Here </a:t>
            </a:r>
            <a:r>
              <a:rPr lang="en-US" sz="2200" i="1" dirty="0" err="1">
                <a:latin typeface="Arial"/>
                <a:cs typeface="Arial"/>
              </a:rPr>
              <a:t>E</a:t>
            </a:r>
            <a:r>
              <a:rPr lang="en-US" sz="2200" i="1" baseline="-25000" dirty="0" err="1">
                <a:latin typeface="Arial"/>
                <a:cs typeface="Arial"/>
              </a:rPr>
              <a:t>p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is the potential energy of a quantity of water at the top of the dam, </a:t>
            </a:r>
            <a:r>
              <a:rPr lang="en-US" sz="2200" i="1" dirty="0">
                <a:latin typeface="Arial"/>
                <a:cs typeface="Arial"/>
              </a:rPr>
              <a:t>m </a:t>
            </a:r>
            <a:r>
              <a:rPr lang="en-US" sz="2200" dirty="0">
                <a:latin typeface="Arial"/>
                <a:cs typeface="Arial"/>
              </a:rPr>
              <a:t>is the mass of the water, </a:t>
            </a:r>
            <a:r>
              <a:rPr lang="en-US" sz="2200" i="1" dirty="0">
                <a:latin typeface="Arial"/>
                <a:cs typeface="Arial"/>
              </a:rPr>
              <a:t>g </a:t>
            </a:r>
            <a:r>
              <a:rPr lang="en-US" sz="2200" dirty="0">
                <a:latin typeface="Arial"/>
                <a:cs typeface="Arial"/>
              </a:rPr>
              <a:t>is the constant acceleration of gravity, and </a:t>
            </a:r>
            <a:r>
              <a:rPr lang="en-US" sz="2200" i="1" dirty="0">
                <a:latin typeface="Arial"/>
                <a:cs typeface="Arial"/>
              </a:rPr>
              <a:t>h </a:t>
            </a:r>
            <a:r>
              <a:rPr lang="en-US" sz="2200" dirty="0">
                <a:latin typeface="Arial"/>
                <a:cs typeface="Arial"/>
              </a:rPr>
              <a:t>is the height of the water measured from some standard level.</a:t>
            </a:r>
          </a:p>
        </p:txBody>
      </p:sp>
    </p:spTree>
    <p:extLst>
      <p:ext uri="{BB962C8B-B14F-4D97-AF65-F5344CB8AC3E}">
        <p14:creationId xmlns:p14="http://schemas.microsoft.com/office/powerpoint/2010/main" val="3918957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0"/>
            <a:ext cx="524079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749" y="2197358"/>
            <a:ext cx="1370076" cy="4345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51124" y="620502"/>
            <a:ext cx="347759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i="1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US" sz="2400" i="1" baseline="-250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p</a:t>
            </a:r>
            <a:r>
              <a:rPr lang="en-US" sz="2400" i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= </a:t>
            </a:r>
            <a:r>
              <a:rPr lang="en-US" sz="2400" i="1" dirty="0" err="1">
                <a:solidFill>
                  <a:schemeClr val="bg1"/>
                </a:solidFill>
                <a:latin typeface="Times New Roman"/>
                <a:cs typeface="Times New Roman"/>
              </a:rPr>
              <a:t>mgh</a:t>
            </a:r>
            <a:endParaRPr lang="en-US" sz="2400" i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408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1309309"/>
            <a:ext cx="8474551" cy="5266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i="1" dirty="0">
                <a:latin typeface="Arial"/>
                <a:cs typeface="Arial"/>
              </a:rPr>
              <a:t>The sum of </a:t>
            </a:r>
            <a:r>
              <a:rPr lang="en-US" sz="2200" i="1" dirty="0" smtClean="0">
                <a:latin typeface="Arial"/>
                <a:cs typeface="Arial"/>
              </a:rPr>
              <a:t>the kinetic </a:t>
            </a:r>
            <a:r>
              <a:rPr lang="en-US" sz="2200" i="1" dirty="0">
                <a:latin typeface="Arial"/>
                <a:cs typeface="Arial"/>
              </a:rPr>
              <a:t>and potential energies of the particles making up a substance </a:t>
            </a:r>
            <a:r>
              <a:rPr lang="en-US" sz="2200" dirty="0">
                <a:latin typeface="Arial"/>
                <a:cs typeface="Arial"/>
              </a:rPr>
              <a:t>is referred to </a:t>
            </a:r>
            <a:r>
              <a:rPr lang="en-US" sz="2200" dirty="0" smtClean="0">
                <a:latin typeface="Arial"/>
                <a:cs typeface="Arial"/>
              </a:rPr>
              <a:t>as the </a:t>
            </a:r>
            <a:r>
              <a:rPr lang="en-US" sz="2200" dirty="0">
                <a:latin typeface="Arial"/>
                <a:cs typeface="Arial"/>
              </a:rPr>
              <a:t>internal energy, </a:t>
            </a:r>
            <a:r>
              <a:rPr lang="en-US" sz="2200" i="1" dirty="0">
                <a:latin typeface="Arial"/>
                <a:cs typeface="Arial"/>
              </a:rPr>
              <a:t>U</a:t>
            </a:r>
            <a:r>
              <a:rPr lang="en-US" sz="2200" dirty="0">
                <a:latin typeface="Arial"/>
                <a:cs typeface="Arial"/>
              </a:rPr>
              <a:t>, of the substance. </a:t>
            </a: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Therefore</a:t>
            </a:r>
            <a:r>
              <a:rPr lang="en-US" sz="2200" dirty="0">
                <a:latin typeface="Arial"/>
                <a:cs typeface="Arial"/>
              </a:rPr>
              <a:t>, the total energy, </a:t>
            </a:r>
            <a:r>
              <a:rPr lang="en-US" sz="2200" i="1" dirty="0" err="1">
                <a:latin typeface="Arial"/>
                <a:cs typeface="Arial"/>
              </a:rPr>
              <a:t>E</a:t>
            </a:r>
            <a:r>
              <a:rPr lang="en-US" sz="2200" i="1" baseline="-25000" dirty="0" err="1">
                <a:latin typeface="Arial"/>
                <a:cs typeface="Arial"/>
              </a:rPr>
              <a:t>tot</a:t>
            </a:r>
            <a:r>
              <a:rPr lang="en-US" sz="2200" dirty="0">
                <a:latin typeface="Arial"/>
                <a:cs typeface="Arial"/>
              </a:rPr>
              <a:t>, of a </a:t>
            </a:r>
            <a:r>
              <a:rPr lang="en-US" sz="2200" dirty="0" smtClean="0">
                <a:latin typeface="Arial"/>
                <a:cs typeface="Arial"/>
              </a:rPr>
              <a:t>quantity of </a:t>
            </a:r>
            <a:r>
              <a:rPr lang="en-US" sz="2200" dirty="0">
                <a:latin typeface="Arial"/>
                <a:cs typeface="Arial"/>
              </a:rPr>
              <a:t>water equals the sum of its kinetic and potential energies as a whole (</a:t>
            </a:r>
            <a:r>
              <a:rPr lang="en-US" sz="2200" i="1" dirty="0" err="1">
                <a:latin typeface="Arial"/>
                <a:cs typeface="Arial"/>
              </a:rPr>
              <a:t>E</a:t>
            </a:r>
            <a:r>
              <a:rPr lang="en-US" sz="2200" i="1" baseline="-25000" dirty="0" err="1">
                <a:latin typeface="Arial"/>
                <a:cs typeface="Arial"/>
              </a:rPr>
              <a:t>k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+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i="1" dirty="0" err="1">
                <a:latin typeface="Arial"/>
                <a:cs typeface="Arial"/>
              </a:rPr>
              <a:t>E</a:t>
            </a:r>
            <a:r>
              <a:rPr lang="en-US" sz="2200" i="1" baseline="-25000" dirty="0" err="1">
                <a:latin typeface="Arial"/>
                <a:cs typeface="Arial"/>
              </a:rPr>
              <a:t>p</a:t>
            </a:r>
            <a:r>
              <a:rPr lang="en-US" sz="2200" dirty="0" smtClean="0">
                <a:latin typeface="Arial"/>
                <a:cs typeface="Arial"/>
              </a:rPr>
              <a:t>) plus </a:t>
            </a:r>
            <a:r>
              <a:rPr lang="en-US" sz="2200" dirty="0">
                <a:latin typeface="Arial"/>
                <a:cs typeface="Arial"/>
              </a:rPr>
              <a:t>its internal energy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000" dirty="0">
              <a:latin typeface="Arial"/>
              <a:cs typeface="Arial"/>
            </a:endParaRPr>
          </a:p>
          <a:p>
            <a:pPr algn="ctr">
              <a:lnSpc>
                <a:spcPct val="110000"/>
              </a:lnSpc>
            </a:pPr>
            <a:r>
              <a:rPr lang="nl-NL" sz="2200" i="1" dirty="0" err="1">
                <a:latin typeface="Arial"/>
                <a:cs typeface="Arial"/>
              </a:rPr>
              <a:t>E</a:t>
            </a:r>
            <a:r>
              <a:rPr lang="nl-NL" sz="2200" i="1" baseline="-25000" dirty="0" err="1">
                <a:latin typeface="Arial"/>
                <a:cs typeface="Arial"/>
              </a:rPr>
              <a:t>tot</a:t>
            </a:r>
            <a:r>
              <a:rPr lang="nl-NL" sz="2200" i="1" dirty="0">
                <a:latin typeface="Arial"/>
                <a:cs typeface="Arial"/>
              </a:rPr>
              <a:t> </a:t>
            </a:r>
            <a:r>
              <a:rPr lang="nl-NL" sz="2200" dirty="0">
                <a:latin typeface="Arial"/>
                <a:cs typeface="Arial"/>
              </a:rPr>
              <a:t>=</a:t>
            </a:r>
            <a:r>
              <a:rPr lang="nl-NL" sz="2200" dirty="0" smtClean="0">
                <a:latin typeface="Arial"/>
                <a:cs typeface="Arial"/>
              </a:rPr>
              <a:t> </a:t>
            </a:r>
            <a:r>
              <a:rPr lang="nl-NL" sz="2200" i="1" dirty="0">
                <a:latin typeface="Arial"/>
                <a:cs typeface="Arial"/>
              </a:rPr>
              <a:t>E</a:t>
            </a:r>
            <a:r>
              <a:rPr lang="nl-NL" sz="2200" i="1" baseline="-25000" dirty="0">
                <a:latin typeface="Arial"/>
                <a:cs typeface="Arial"/>
              </a:rPr>
              <a:t>k</a:t>
            </a:r>
            <a:r>
              <a:rPr lang="nl-NL" sz="2200" i="1" dirty="0">
                <a:latin typeface="Arial"/>
                <a:cs typeface="Arial"/>
              </a:rPr>
              <a:t> </a:t>
            </a:r>
            <a:r>
              <a:rPr lang="nl-NL" sz="2200" dirty="0">
                <a:latin typeface="Arial"/>
                <a:cs typeface="Arial"/>
              </a:rPr>
              <a:t>+</a:t>
            </a:r>
            <a:r>
              <a:rPr lang="nl-NL" sz="2200" dirty="0" smtClean="0">
                <a:latin typeface="Arial"/>
                <a:cs typeface="Arial"/>
              </a:rPr>
              <a:t> </a:t>
            </a:r>
            <a:r>
              <a:rPr lang="nl-NL" sz="2200" i="1" dirty="0" err="1">
                <a:latin typeface="Arial"/>
                <a:cs typeface="Arial"/>
              </a:rPr>
              <a:t>E</a:t>
            </a:r>
            <a:r>
              <a:rPr lang="nl-NL" sz="2200" i="1" baseline="-25000" dirty="0" err="1">
                <a:latin typeface="Arial"/>
                <a:cs typeface="Arial"/>
              </a:rPr>
              <a:t>p</a:t>
            </a:r>
            <a:r>
              <a:rPr lang="nl-NL" sz="2200" i="1" dirty="0">
                <a:latin typeface="Arial"/>
                <a:cs typeface="Arial"/>
              </a:rPr>
              <a:t> </a:t>
            </a:r>
            <a:r>
              <a:rPr lang="nl-NL" sz="2200" dirty="0">
                <a:latin typeface="Arial"/>
                <a:cs typeface="Arial"/>
              </a:rPr>
              <a:t>+</a:t>
            </a:r>
            <a:r>
              <a:rPr lang="nl-NL" sz="2200" dirty="0" smtClean="0">
                <a:latin typeface="Arial"/>
                <a:cs typeface="Arial"/>
              </a:rPr>
              <a:t> </a:t>
            </a:r>
            <a:r>
              <a:rPr lang="nl-NL" sz="2200" i="1" dirty="0" smtClean="0">
                <a:latin typeface="Arial"/>
                <a:cs typeface="Arial"/>
              </a:rPr>
              <a:t>U </a:t>
            </a:r>
          </a:p>
          <a:p>
            <a:pPr>
              <a:lnSpc>
                <a:spcPct val="110000"/>
              </a:lnSpc>
            </a:pPr>
            <a:endParaRPr lang="nl-NL" sz="22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nl-NL" sz="2200" dirty="0" err="1" smtClean="0">
                <a:latin typeface="Arial"/>
                <a:cs typeface="Arial"/>
              </a:rPr>
              <a:t>Normally</a:t>
            </a:r>
            <a:r>
              <a:rPr lang="nl-NL" sz="2200" dirty="0" smtClean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when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you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study</a:t>
            </a:r>
            <a:r>
              <a:rPr lang="nl-NL" sz="2200" dirty="0">
                <a:latin typeface="Arial"/>
                <a:cs typeface="Arial"/>
              </a:rPr>
              <a:t> a </a:t>
            </a:r>
            <a:r>
              <a:rPr lang="nl-NL" sz="2200" dirty="0" err="1">
                <a:latin typeface="Arial"/>
                <a:cs typeface="Arial"/>
              </a:rPr>
              <a:t>substance</a:t>
            </a:r>
            <a:r>
              <a:rPr lang="nl-NL" sz="2200" dirty="0">
                <a:latin typeface="Arial"/>
                <a:cs typeface="Arial"/>
              </a:rPr>
              <a:t> in the </a:t>
            </a:r>
            <a:r>
              <a:rPr lang="nl-NL" sz="2200" dirty="0" err="1">
                <a:latin typeface="Arial"/>
                <a:cs typeface="Arial"/>
              </a:rPr>
              <a:t>laboratory</a:t>
            </a:r>
            <a:r>
              <a:rPr lang="nl-NL" sz="2200" dirty="0">
                <a:latin typeface="Arial"/>
                <a:cs typeface="Arial"/>
              </a:rPr>
              <a:t>, the </a:t>
            </a:r>
            <a:r>
              <a:rPr lang="nl-NL" sz="2200" dirty="0" err="1">
                <a:latin typeface="Arial"/>
                <a:cs typeface="Arial"/>
              </a:rPr>
              <a:t>substance</a:t>
            </a:r>
            <a:r>
              <a:rPr lang="nl-NL" sz="2200" dirty="0">
                <a:latin typeface="Arial"/>
                <a:cs typeface="Arial"/>
              </a:rPr>
              <a:t> is at </a:t>
            </a:r>
            <a:r>
              <a:rPr lang="nl-NL" sz="2200" dirty="0" smtClean="0">
                <a:latin typeface="Arial"/>
                <a:cs typeface="Arial"/>
              </a:rPr>
              <a:t>rest in </a:t>
            </a:r>
            <a:r>
              <a:rPr lang="nl-NL" sz="2200" dirty="0">
                <a:latin typeface="Arial"/>
                <a:cs typeface="Arial"/>
              </a:rPr>
              <a:t>a </a:t>
            </a:r>
            <a:r>
              <a:rPr lang="nl-NL" sz="2200" dirty="0" err="1">
                <a:latin typeface="Arial"/>
                <a:cs typeface="Arial"/>
              </a:rPr>
              <a:t>vessel</a:t>
            </a:r>
            <a:r>
              <a:rPr lang="nl-NL" sz="2200" dirty="0">
                <a:latin typeface="Arial"/>
                <a:cs typeface="Arial"/>
              </a:rPr>
              <a:t>. </a:t>
            </a:r>
            <a:r>
              <a:rPr lang="nl-NL" sz="2200" dirty="0" err="1">
                <a:latin typeface="Arial"/>
                <a:cs typeface="Arial"/>
              </a:rPr>
              <a:t>Its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kinetic</a:t>
            </a:r>
            <a:r>
              <a:rPr lang="nl-NL" sz="2200" dirty="0">
                <a:latin typeface="Arial"/>
                <a:cs typeface="Arial"/>
              </a:rPr>
              <a:t> energy as a </a:t>
            </a:r>
            <a:r>
              <a:rPr lang="nl-NL" sz="2200" dirty="0" err="1">
                <a:latin typeface="Arial"/>
                <a:cs typeface="Arial"/>
              </a:rPr>
              <a:t>whole</a:t>
            </a:r>
            <a:r>
              <a:rPr lang="nl-NL" sz="2200" dirty="0">
                <a:latin typeface="Arial"/>
                <a:cs typeface="Arial"/>
              </a:rPr>
              <a:t> is zero. </a:t>
            </a:r>
            <a:r>
              <a:rPr lang="nl-NL" sz="2200" dirty="0" err="1">
                <a:latin typeface="Arial"/>
                <a:cs typeface="Arial"/>
              </a:rPr>
              <a:t>Moreover</a:t>
            </a:r>
            <a:r>
              <a:rPr lang="nl-NL" sz="2200" dirty="0">
                <a:latin typeface="Arial"/>
                <a:cs typeface="Arial"/>
              </a:rPr>
              <a:t>, </a:t>
            </a:r>
            <a:r>
              <a:rPr lang="nl-NL" sz="2200" dirty="0" err="1">
                <a:latin typeface="Arial"/>
                <a:cs typeface="Arial"/>
              </a:rPr>
              <a:t>its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potential</a:t>
            </a:r>
            <a:r>
              <a:rPr lang="nl-NL" sz="2200" dirty="0">
                <a:latin typeface="Arial"/>
                <a:cs typeface="Arial"/>
              </a:rPr>
              <a:t> energy as </a:t>
            </a:r>
            <a:r>
              <a:rPr lang="nl-NL" sz="2200" dirty="0" smtClean="0">
                <a:latin typeface="Arial"/>
                <a:cs typeface="Arial"/>
              </a:rPr>
              <a:t>a </a:t>
            </a:r>
            <a:r>
              <a:rPr lang="nl-NL" sz="2200" dirty="0" err="1" smtClean="0">
                <a:latin typeface="Arial"/>
                <a:cs typeface="Arial"/>
              </a:rPr>
              <a:t>whole</a:t>
            </a:r>
            <a:r>
              <a:rPr lang="nl-NL" sz="2200" dirty="0" smtClean="0">
                <a:latin typeface="Arial"/>
                <a:cs typeface="Arial"/>
              </a:rPr>
              <a:t> </a:t>
            </a:r>
            <a:r>
              <a:rPr lang="nl-NL" sz="2200" dirty="0">
                <a:latin typeface="Arial"/>
                <a:cs typeface="Arial"/>
              </a:rPr>
              <a:t>is constant, </a:t>
            </a:r>
            <a:r>
              <a:rPr lang="nl-NL" sz="2200" dirty="0" err="1">
                <a:latin typeface="Arial"/>
                <a:cs typeface="Arial"/>
              </a:rPr>
              <a:t>and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you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can</a:t>
            </a:r>
            <a:r>
              <a:rPr lang="nl-NL" sz="2200" dirty="0">
                <a:latin typeface="Arial"/>
                <a:cs typeface="Arial"/>
              </a:rPr>
              <a:t> take </a:t>
            </a:r>
            <a:r>
              <a:rPr lang="nl-NL" sz="2200" dirty="0" err="1">
                <a:latin typeface="Arial"/>
                <a:cs typeface="Arial"/>
              </a:rPr>
              <a:t>it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to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be</a:t>
            </a:r>
            <a:r>
              <a:rPr lang="nl-NL" sz="2200" dirty="0">
                <a:latin typeface="Arial"/>
                <a:cs typeface="Arial"/>
              </a:rPr>
              <a:t> zero. In </a:t>
            </a:r>
            <a:r>
              <a:rPr lang="nl-NL" sz="2200" dirty="0" err="1">
                <a:latin typeface="Arial"/>
                <a:cs typeface="Arial"/>
              </a:rPr>
              <a:t>this</a:t>
            </a:r>
            <a:r>
              <a:rPr lang="nl-NL" sz="2200" dirty="0">
                <a:latin typeface="Arial"/>
                <a:cs typeface="Arial"/>
              </a:rPr>
              <a:t> case, the </a:t>
            </a:r>
            <a:r>
              <a:rPr lang="nl-NL" sz="2200" dirty="0" err="1">
                <a:latin typeface="Arial"/>
                <a:cs typeface="Arial"/>
              </a:rPr>
              <a:t>total</a:t>
            </a:r>
            <a:r>
              <a:rPr lang="nl-NL" sz="2200" dirty="0">
                <a:latin typeface="Arial"/>
                <a:cs typeface="Arial"/>
              </a:rPr>
              <a:t> energy of the</a:t>
            </a:r>
          </a:p>
          <a:p>
            <a:pPr>
              <a:lnSpc>
                <a:spcPct val="110000"/>
              </a:lnSpc>
            </a:pPr>
            <a:r>
              <a:rPr lang="nl-NL" sz="2200" dirty="0" err="1">
                <a:latin typeface="Arial"/>
                <a:cs typeface="Arial"/>
              </a:rPr>
              <a:t>substance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equals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its</a:t>
            </a:r>
            <a:r>
              <a:rPr lang="nl-NL" sz="2200" dirty="0">
                <a:latin typeface="Arial"/>
                <a:cs typeface="Arial"/>
              </a:rPr>
              <a:t> </a:t>
            </a:r>
            <a:r>
              <a:rPr lang="nl-NL" sz="2200" dirty="0" err="1">
                <a:latin typeface="Arial"/>
                <a:cs typeface="Arial"/>
              </a:rPr>
              <a:t>internal</a:t>
            </a:r>
            <a:r>
              <a:rPr lang="nl-NL" sz="2200" dirty="0">
                <a:latin typeface="Arial"/>
                <a:cs typeface="Arial"/>
              </a:rPr>
              <a:t> energy, </a:t>
            </a:r>
            <a:r>
              <a:rPr lang="nl-NL" sz="2200" i="1" dirty="0">
                <a:latin typeface="Arial"/>
                <a:cs typeface="Arial"/>
              </a:rPr>
              <a:t>U</a:t>
            </a:r>
            <a:r>
              <a:rPr lang="nl-NL" sz="2200" dirty="0">
                <a:latin typeface="Arial"/>
                <a:cs typeface="Arial"/>
              </a:rPr>
              <a:t>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Internal Energy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2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5876" y="1410564"/>
            <a:ext cx="8352321" cy="381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One type of chemical reactions evolve, </a:t>
            </a:r>
            <a:r>
              <a:rPr lang="en-US" sz="2200" dirty="0">
                <a:latin typeface="Arial"/>
                <a:cs typeface="Arial"/>
              </a:rPr>
              <a:t>or </a:t>
            </a:r>
            <a:r>
              <a:rPr lang="en-US" sz="2200" dirty="0" smtClean="0">
                <a:latin typeface="Arial"/>
                <a:cs typeface="Arial"/>
              </a:rPr>
              <a:t>release, </a:t>
            </a:r>
            <a:r>
              <a:rPr lang="en-US" sz="2200" dirty="0">
                <a:latin typeface="Arial"/>
                <a:cs typeface="Arial"/>
              </a:rPr>
              <a:t>heat. </a:t>
            </a:r>
            <a:r>
              <a:rPr lang="en-US" sz="2200" dirty="0" smtClean="0">
                <a:latin typeface="Arial"/>
                <a:cs typeface="Arial"/>
              </a:rPr>
              <a:t>Other type of reactions absorb </a:t>
            </a:r>
            <a:r>
              <a:rPr lang="en-US" sz="2200" dirty="0">
                <a:latin typeface="Arial"/>
                <a:cs typeface="Arial"/>
              </a:rPr>
              <a:t>heat. </a:t>
            </a:r>
            <a:r>
              <a:rPr lang="en-US" sz="2200" dirty="0" smtClean="0">
                <a:latin typeface="Arial"/>
                <a:cs typeface="Arial"/>
              </a:rPr>
              <a:t>Both types of </a:t>
            </a:r>
            <a:r>
              <a:rPr lang="en-US" sz="2200" dirty="0">
                <a:latin typeface="Arial"/>
                <a:cs typeface="Arial"/>
              </a:rPr>
              <a:t>reaction involve a </a:t>
            </a:r>
            <a:r>
              <a:rPr lang="en-US" sz="2200" i="1" dirty="0">
                <a:latin typeface="Arial"/>
                <a:cs typeface="Arial"/>
              </a:rPr>
              <a:t>heat of </a:t>
            </a:r>
            <a:r>
              <a:rPr lang="en-US" sz="2200" i="1" dirty="0" smtClean="0">
                <a:latin typeface="Arial"/>
                <a:cs typeface="Arial"/>
              </a:rPr>
              <a:t>reaction.</a:t>
            </a:r>
          </a:p>
          <a:p>
            <a:pPr>
              <a:lnSpc>
                <a:spcPct val="110000"/>
              </a:lnSpc>
            </a:pPr>
            <a:endParaRPr lang="en-US" sz="2200" i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Suppose </a:t>
            </a:r>
            <a:r>
              <a:rPr lang="en-US" sz="2200" dirty="0">
                <a:latin typeface="Arial"/>
                <a:cs typeface="Arial"/>
              </a:rPr>
              <a:t>that you are interested in studying the change of a thermodynamic </a:t>
            </a:r>
            <a:r>
              <a:rPr lang="en-US" sz="2200" dirty="0" smtClean="0">
                <a:latin typeface="Arial"/>
                <a:cs typeface="Arial"/>
              </a:rPr>
              <a:t>property (</a:t>
            </a:r>
            <a:r>
              <a:rPr lang="en-US" sz="2200" dirty="0">
                <a:latin typeface="Arial"/>
                <a:cs typeface="Arial"/>
              </a:rPr>
              <a:t>such as internal energy) during a physical or chemical change. </a:t>
            </a:r>
            <a:r>
              <a:rPr lang="en-US" sz="2200" i="1" dirty="0">
                <a:latin typeface="Arial"/>
                <a:cs typeface="Arial"/>
              </a:rPr>
              <a:t>The substance </a:t>
            </a:r>
            <a:r>
              <a:rPr lang="en-US" sz="2200" i="1" dirty="0" smtClean="0">
                <a:latin typeface="Arial"/>
                <a:cs typeface="Arial"/>
              </a:rPr>
              <a:t>or mixture </a:t>
            </a:r>
            <a:r>
              <a:rPr lang="en-US" sz="2200" i="1" dirty="0">
                <a:latin typeface="Arial"/>
                <a:cs typeface="Arial"/>
              </a:rPr>
              <a:t>of substances under study in which a change occurs </a:t>
            </a:r>
            <a:r>
              <a:rPr lang="en-US" sz="2200" dirty="0">
                <a:latin typeface="Arial"/>
                <a:cs typeface="Arial"/>
              </a:rPr>
              <a:t>is called the </a:t>
            </a:r>
            <a:r>
              <a:rPr lang="en-US" sz="2200" dirty="0" smtClean="0">
                <a:latin typeface="Arial"/>
                <a:cs typeface="Arial"/>
              </a:rPr>
              <a:t>thermodynamic system </a:t>
            </a:r>
            <a:r>
              <a:rPr lang="en-US" sz="2200" dirty="0">
                <a:latin typeface="Arial"/>
                <a:cs typeface="Arial"/>
              </a:rPr>
              <a:t>(or simply system). The surroundings are </a:t>
            </a:r>
            <a:r>
              <a:rPr lang="en-US" sz="2200" i="1" dirty="0">
                <a:latin typeface="Arial"/>
                <a:cs typeface="Arial"/>
              </a:rPr>
              <a:t>everything in the vicinity </a:t>
            </a:r>
            <a:r>
              <a:rPr lang="en-US" sz="2200" i="1" dirty="0" smtClean="0">
                <a:latin typeface="Arial"/>
                <a:cs typeface="Arial"/>
              </a:rPr>
              <a:t>of the </a:t>
            </a:r>
            <a:r>
              <a:rPr lang="en-US" sz="2200" i="1" dirty="0">
                <a:latin typeface="Arial"/>
                <a:cs typeface="Arial"/>
              </a:rPr>
              <a:t>thermodynamic </a:t>
            </a:r>
            <a:r>
              <a:rPr lang="en-US" sz="2200" i="1" dirty="0" smtClean="0">
                <a:latin typeface="Arial"/>
                <a:cs typeface="Arial"/>
              </a:rPr>
              <a:t>system.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693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12859</TotalTime>
  <Words>3102</Words>
  <Application>Microsoft Macintosh PowerPoint</Application>
  <PresentationFormat>On-screen Show (4:3)</PresentationFormat>
  <Paragraphs>245</Paragraphs>
  <Slides>44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Thermochemistry </vt:lpstr>
      <vt:lpstr>Thermochemistry</vt:lpstr>
      <vt:lpstr>Understanding Heats of Reaction</vt:lpstr>
      <vt:lpstr>Energy and Its Units</vt:lpstr>
      <vt:lpstr>Energy and Its Units</vt:lpstr>
      <vt:lpstr>PowerPoint Presentation</vt:lpstr>
      <vt:lpstr>PowerPoint Presentation</vt:lpstr>
      <vt:lpstr>Internal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Enthalpy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Thermochemical Equations</vt:lpstr>
      <vt:lpstr>Thermochemical Equations</vt:lpstr>
      <vt:lpstr>Thermochemical Equations</vt:lpstr>
      <vt:lpstr>PowerPoint Presentation</vt:lpstr>
      <vt:lpstr>Applying Stoichiometry to Heats of Reaction</vt:lpstr>
      <vt:lpstr>Measuring Heats of Reaction</vt:lpstr>
      <vt:lpstr>Measuring Heats of Reaction</vt:lpstr>
      <vt:lpstr>Measuring Heats of Reaction</vt:lpstr>
      <vt:lpstr>Calorimeter</vt:lpstr>
      <vt:lpstr>PowerPoint Presentation</vt:lpstr>
      <vt:lpstr>PowerPoint Presentation</vt:lpstr>
      <vt:lpstr>PowerPoint Presentation</vt:lpstr>
      <vt:lpstr>Applying Hess’s Law</vt:lpstr>
      <vt:lpstr>PowerPoint Presentation</vt:lpstr>
      <vt:lpstr>PowerPoint Presentation</vt:lpstr>
      <vt:lpstr>Standard Enthalpies of Formation</vt:lpstr>
      <vt:lpstr>Equilibrium Constant for the Sum of Reactions</vt:lpstr>
      <vt:lpstr>PowerPoint Presentation</vt:lpstr>
      <vt:lpstr>PowerPoint Presentation</vt:lpstr>
      <vt:lpstr>PowerPoint Presentation</vt:lpstr>
      <vt:lpstr>Foods as Fuels</vt:lpstr>
      <vt:lpstr>Fossil Fuels</vt:lpstr>
      <vt:lpstr>Sources of Energy Consumed</vt:lpstr>
      <vt:lpstr>Rocket Fuels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Rule &amp; Phase Diagram</dc:title>
  <dc:creator>Shafiul Azam</dc:creator>
  <cp:lastModifiedBy>Shafiul Azam</cp:lastModifiedBy>
  <cp:revision>99</cp:revision>
  <dcterms:created xsi:type="dcterms:W3CDTF">2014-10-24T05:56:10Z</dcterms:created>
  <dcterms:modified xsi:type="dcterms:W3CDTF">2015-01-28T10:33:04Z</dcterms:modified>
</cp:coreProperties>
</file>